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5"/>
    <p:restoredTop sz="94671"/>
  </p:normalViewPr>
  <p:slideViewPr>
    <p:cSldViewPr snapToGrid="0" snapToObjects="1">
      <p:cViewPr varScale="1">
        <p:scale>
          <a:sx n="80" d="100"/>
          <a:sy n="80" d="100"/>
        </p:scale>
        <p:origin x="192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Scope of work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Lbls>
            <c:dLbl>
              <c:idx val="0"/>
              <c:layout>
                <c:manualLayout>
                  <c:x val="0.0216968503937008"/>
                  <c:y val="0.21780445505363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/>
                      <a:t>PF </a:t>
                    </a:r>
                    <a:r>
                      <a:rPr lang="en-US" sz="1600" dirty="0" smtClean="0"/>
                      <a:t>Buyer</a:t>
                    </a:r>
                  </a:p>
                  <a:p>
                    <a:r>
                      <a:rPr lang="en-US" sz="1600" dirty="0" smtClean="0">
                        <a:solidFill>
                          <a:srgbClr val="FF0000"/>
                        </a:solidFill>
                      </a:rPr>
                      <a:t>14mil</a:t>
                    </a:r>
                    <a:r>
                      <a:rPr lang="en-US" sz="1600" baseline="0" dirty="0" smtClean="0">
                        <a:solidFill>
                          <a:srgbClr val="FF0000"/>
                        </a:solidFill>
                      </a:rPr>
                      <a:t>EUR</a:t>
                    </a:r>
                    <a:endParaRPr lang="en-US" sz="1600" dirty="0">
                      <a:solidFill>
                        <a:srgbClr val="FF0000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353496208807232"/>
                  <c:y val="-0.0531635776058956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 smtClean="0"/>
                      <a:t>ERIKS</a:t>
                    </a:r>
                  </a:p>
                  <a:p>
                    <a:r>
                      <a:rPr lang="en-US" sz="1600" dirty="0" smtClean="0"/>
                      <a:t>MRO</a:t>
                    </a:r>
                    <a:r>
                      <a:rPr lang="en-US" sz="1600" baseline="0" dirty="0" smtClean="0"/>
                      <a:t> </a:t>
                    </a:r>
                    <a:r>
                      <a:rPr lang="en-US" sz="1600" baseline="0" dirty="0" err="1" smtClean="0"/>
                      <a:t>sparepart</a:t>
                    </a:r>
                    <a:endParaRPr lang="en-US" sz="1600" baseline="0" dirty="0" smtClean="0"/>
                  </a:p>
                  <a:p>
                    <a:r>
                      <a:rPr lang="en-US" sz="1600" baseline="0" dirty="0" smtClean="0">
                        <a:solidFill>
                          <a:srgbClr val="FF0000"/>
                        </a:solidFill>
                      </a:rPr>
                      <a:t>1.3milEUR</a:t>
                    </a:r>
                    <a:r>
                      <a:rPr lang="en-US" sz="1600" dirty="0" smtClean="0">
                        <a:solidFill>
                          <a:srgbClr val="FF0000"/>
                        </a:solidFill>
                      </a:rPr>
                      <a:t> </a:t>
                    </a:r>
                    <a:endParaRPr lang="en-US" sz="1600" dirty="0">
                      <a:solidFill>
                        <a:srgbClr val="FF0000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0725476043435747"/>
                  <c:y val="0.176138771543871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Logistics</a:t>
                    </a:r>
                    <a:endParaRPr lang="en-US" sz="1400" baseline="0" dirty="0" smtClean="0"/>
                  </a:p>
                  <a:p>
                    <a:r>
                      <a:rPr lang="en-US" sz="1400" baseline="0" dirty="0" smtClean="0">
                        <a:solidFill>
                          <a:srgbClr val="FF0000"/>
                        </a:solidFill>
                      </a:rPr>
                      <a:t>2mil EUR</a:t>
                    </a:r>
                    <a:endParaRPr lang="en-US" sz="1400" dirty="0">
                      <a:solidFill>
                        <a:srgbClr val="FF0000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0751210694251454"/>
                  <c:y val="0.205325964216143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Skills</a:t>
                    </a:r>
                    <a:r>
                      <a:rPr lang="en-US" sz="1400" baseline="0" dirty="0" smtClean="0"/>
                      <a:t> &amp; Mindset</a:t>
                    </a:r>
                    <a:endParaRPr lang="en-US" sz="140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0778144459883691"/>
                  <c:y val="0.15502881513773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SUMMIT</a:t>
                    </a:r>
                    <a:endParaRPr lang="en-US" sz="140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203657686171581"/>
                  <c:y val="0.0928450280953217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Capex </a:t>
                    </a:r>
                    <a:r>
                      <a:rPr lang="en-US" sz="1400" dirty="0" smtClean="0"/>
                      <a:t>Hanam</a:t>
                    </a:r>
                  </a:p>
                  <a:p>
                    <a:r>
                      <a:rPr lang="en-US" sz="1400" dirty="0" smtClean="0">
                        <a:solidFill>
                          <a:srgbClr val="FF0000"/>
                        </a:solidFill>
                      </a:rPr>
                      <a:t>370k EUR </a:t>
                    </a:r>
                    <a:endParaRPr lang="en-US" sz="1400" dirty="0">
                      <a:solidFill>
                        <a:srgbClr val="FF0000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0645426123205188"/>
                  <c:y val="0.004285155142861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DDD </a:t>
                    </a:r>
                    <a:br>
                      <a:rPr lang="en-US" sz="1400" dirty="0" smtClean="0"/>
                    </a:br>
                    <a:r>
                      <a:rPr lang="en-US" sz="1400" dirty="0" smtClean="0">
                        <a:solidFill>
                          <a:srgbClr val="FF0000"/>
                        </a:solidFill>
                      </a:rPr>
                      <a:t>60k</a:t>
                    </a:r>
                    <a:r>
                      <a:rPr lang="en-US" sz="1400" baseline="0" dirty="0" smtClean="0">
                        <a:solidFill>
                          <a:srgbClr val="FF0000"/>
                        </a:solidFill>
                      </a:rPr>
                      <a:t> EUR</a:t>
                    </a:r>
                    <a:endParaRPr lang="en-US" sz="1400" dirty="0">
                      <a:solidFill>
                        <a:srgbClr val="FF0000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400" dirty="0"/>
                      <a:t>Asia </a:t>
                    </a:r>
                    <a:r>
                      <a:rPr lang="en-US" sz="1400" dirty="0" smtClean="0"/>
                      <a:t>Proc. Day </a:t>
                    </a:r>
                    <a:br>
                      <a:rPr lang="en-US" sz="1400" dirty="0" smtClean="0"/>
                    </a:br>
                    <a:r>
                      <a:rPr lang="en-US" sz="1400" dirty="0" smtClean="0">
                        <a:solidFill>
                          <a:srgbClr val="FF0000"/>
                        </a:solidFill>
                      </a:rPr>
                      <a:t>40k EUR</a:t>
                    </a:r>
                    <a:endParaRPr lang="en-US" sz="1400" dirty="0">
                      <a:solidFill>
                        <a:srgbClr val="FF0000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PF Buyer</c:v>
                </c:pt>
                <c:pt idx="1">
                  <c:v>ERIKS </c:v>
                </c:pt>
                <c:pt idx="2">
                  <c:v>Logistics</c:v>
                </c:pt>
                <c:pt idx="3">
                  <c:v>Skills and Mindset</c:v>
                </c:pt>
                <c:pt idx="4">
                  <c:v>Summit</c:v>
                </c:pt>
                <c:pt idx="5">
                  <c:v>Capex Hanam </c:v>
                </c:pt>
                <c:pt idx="6">
                  <c:v>Den Dom Dom</c:v>
                </c:pt>
                <c:pt idx="7">
                  <c:v>Asia procurement day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0.35</c:v>
                </c:pt>
                <c:pt idx="1">
                  <c:v>0.3</c:v>
                </c:pt>
                <c:pt idx="2">
                  <c:v>0.1</c:v>
                </c:pt>
                <c:pt idx="3">
                  <c:v>0.08</c:v>
                </c:pt>
                <c:pt idx="4">
                  <c:v>0.05</c:v>
                </c:pt>
                <c:pt idx="5">
                  <c:v>0.05</c:v>
                </c:pt>
                <c:pt idx="6">
                  <c:v>0.03</c:v>
                </c:pt>
                <c:pt idx="7">
                  <c:v>0.03</c:v>
                </c:pt>
              </c:numCache>
            </c:numRef>
          </c:val>
        </c:ser>
        <c:dLbls>
          <c:dLblPos val="bestFit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effectLst/>
  </c:spPr>
  <c:txPr>
    <a:bodyPr/>
    <a:lstStyle/>
    <a:p>
      <a:pPr>
        <a:defRPr sz="1800" b="1" cap="none" spc="0">
          <a:ln w="12700">
            <a:solidFill>
              <a:schemeClr val="tx2">
                <a:satMod val="155000"/>
              </a:schemeClr>
            </a:solidFill>
            <a:prstDash val="solid"/>
          </a:ln>
          <a:solidFill>
            <a:srgbClr val="002060"/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F000-EF83-B342-AD4A-2A19BE61918B}" type="datetimeFigureOut">
              <a:rPr lang="en-US" smtClean="0"/>
              <a:t>3/24/18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8BC8-F384-D94C-AE6C-6168A93B1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7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F000-EF83-B342-AD4A-2A19BE61918B}" type="datetimeFigureOut">
              <a:rPr lang="en-US" smtClean="0"/>
              <a:t>3/24/18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8BC8-F384-D94C-AE6C-6168A93B1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103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F000-EF83-B342-AD4A-2A19BE61918B}" type="datetimeFigureOut">
              <a:rPr lang="en-US" smtClean="0"/>
              <a:t>3/24/18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8BC8-F384-D94C-AE6C-6168A93B1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46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F000-EF83-B342-AD4A-2A19BE61918B}" type="datetimeFigureOut">
              <a:rPr lang="en-US" smtClean="0"/>
              <a:t>3/24/18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8BC8-F384-D94C-AE6C-6168A93B1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492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F000-EF83-B342-AD4A-2A19BE61918B}" type="datetimeFigureOut">
              <a:rPr lang="en-US" smtClean="0"/>
              <a:t>3/24/18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8BC8-F384-D94C-AE6C-6168A93B1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44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F000-EF83-B342-AD4A-2A19BE61918B}" type="datetimeFigureOut">
              <a:rPr lang="en-US" smtClean="0"/>
              <a:t>3/24/18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8BC8-F384-D94C-AE6C-6168A93B1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7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F000-EF83-B342-AD4A-2A19BE61918B}" type="datetimeFigureOut">
              <a:rPr lang="en-US" smtClean="0"/>
              <a:t>3/24/18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8BC8-F384-D94C-AE6C-6168A93B1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667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F000-EF83-B342-AD4A-2A19BE61918B}" type="datetimeFigureOut">
              <a:rPr lang="en-US" smtClean="0"/>
              <a:t>3/24/18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8BC8-F384-D94C-AE6C-6168A93B1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F000-EF83-B342-AD4A-2A19BE61918B}" type="datetimeFigureOut">
              <a:rPr lang="en-US" smtClean="0"/>
              <a:t>3/24/18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8BC8-F384-D94C-AE6C-6168A93B1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492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F000-EF83-B342-AD4A-2A19BE61918B}" type="datetimeFigureOut">
              <a:rPr lang="en-US" smtClean="0"/>
              <a:t>3/24/18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8BC8-F384-D94C-AE6C-6168A93B1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99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F000-EF83-B342-AD4A-2A19BE61918B}" type="datetimeFigureOut">
              <a:rPr lang="en-US" smtClean="0"/>
              <a:t>3/24/18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8BC8-F384-D94C-AE6C-6168A93B1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6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2F000-EF83-B342-AD4A-2A19BE61918B}" type="datetimeFigureOut">
              <a:rPr lang="en-US" smtClean="0"/>
              <a:t>3/24/18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78BC8-F384-D94C-AE6C-6168A93B1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44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1"/>
          <a:ext cx="6324600" cy="4061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3698217" y="395139"/>
            <a:ext cx="6713501" cy="62792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 defTabSz="911013" rtl="0" eaLnBrk="1" latinLnBrk="0" hangingPunct="1">
              <a:spcBef>
                <a:spcPct val="0"/>
              </a:spcBef>
              <a:buNone/>
              <a:defRPr sz="2000" kern="1200" baseline="0">
                <a:solidFill>
                  <a:schemeClr val="accent1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. Full time BUYER position – Jan 2017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Up Ribbon 1"/>
          <p:cNvSpPr/>
          <p:nvPr/>
        </p:nvSpPr>
        <p:spPr>
          <a:xfrm>
            <a:off x="2743200" y="5808584"/>
            <a:ext cx="6594764" cy="606071"/>
          </a:xfrm>
          <a:prstGeom prst="ribbon2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Responsibility </a:t>
            </a:r>
            <a:r>
              <a:rPr lang="en-US" b="1" dirty="0">
                <a:solidFill>
                  <a:schemeClr val="tx2"/>
                </a:solidFill>
              </a:rPr>
              <a:t>chart</a:t>
            </a:r>
            <a:endParaRPr lang="en-US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8194964" y="1524000"/>
          <a:ext cx="22860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</a:tblGrid>
              <a:tr h="254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/>
                </a:tc>
              </a:tr>
              <a:tr h="3238045">
                <a:tc>
                  <a:txBody>
                    <a:bodyPr/>
                    <a:lstStyle/>
                    <a:p>
                      <a:pPr marL="228600" indent="-228600">
                        <a:buAutoNum type="alphaUcParenBoth"/>
                      </a:pPr>
                      <a:r>
                        <a:rPr lang="en-US" sz="1000" b="1" u="sng" dirty="0" smtClean="0"/>
                        <a:t>Hard</a:t>
                      </a:r>
                      <a:r>
                        <a:rPr lang="en-US" sz="1000" b="1" u="sng" baseline="0" dirty="0" smtClean="0"/>
                        <a:t> savings: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000" dirty="0" smtClean="0"/>
                        <a:t>70% own scope – </a:t>
                      </a:r>
                      <a:r>
                        <a:rPr lang="en-US" sz="1000" b="1" dirty="0" smtClean="0"/>
                        <a:t>23kEUR exceed</a:t>
                      </a:r>
                      <a:r>
                        <a:rPr lang="en-US" sz="1000" b="1" baseline="0" dirty="0" smtClean="0"/>
                        <a:t> target</a:t>
                      </a:r>
                      <a:endParaRPr lang="en-US" sz="1000" b="1" dirty="0" smtClean="0"/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000" dirty="0" smtClean="0">
                          <a:effectLst/>
                        </a:rPr>
                        <a:t>30% shared with PM Prod. Indirect - 333k EUR </a:t>
                      </a:r>
                      <a:r>
                        <a:rPr lang="en-US" sz="1000" b="1" dirty="0" smtClean="0">
                          <a:effectLst/>
                        </a:rPr>
                        <a:t>– reached target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000" b="1" dirty="0" smtClean="0">
                        <a:effectLst/>
                      </a:endParaRPr>
                    </a:p>
                    <a:p>
                      <a:pPr marL="0" marR="0" indent="0" algn="l" defTabSz="9110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sng" dirty="0" smtClean="0">
                          <a:effectLst/>
                        </a:rPr>
                        <a:t>(B) Safety: </a:t>
                      </a:r>
                      <a:r>
                        <a:rPr lang="en-US" sz="1000" dirty="0" smtClean="0">
                          <a:effectLst/>
                        </a:rPr>
                        <a:t>ensure supplier safety measured by contractor TRFR</a:t>
                      </a:r>
                    </a:p>
                    <a:p>
                      <a:pPr marL="0" marR="0" indent="0" algn="l" defTabSz="9110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effectLst/>
                        </a:rPr>
                        <a:t/>
                      </a:r>
                      <a:br>
                        <a:rPr lang="en-US" sz="1000" dirty="0" smtClean="0">
                          <a:effectLst/>
                        </a:rPr>
                      </a:br>
                      <a:r>
                        <a:rPr lang="en-US" sz="1000" b="1" u="sng" dirty="0" smtClean="0">
                          <a:effectLst/>
                        </a:rPr>
                        <a:t>(C) Quality: </a:t>
                      </a:r>
                      <a:r>
                        <a:rPr lang="en-US" sz="1000" dirty="0" smtClean="0">
                          <a:effectLst/>
                        </a:rPr>
                        <a:t>Vendor Rating result 85% suppliers to be rated Acceptable or above</a:t>
                      </a:r>
                    </a:p>
                    <a:p>
                      <a:pPr marL="0" marR="0" indent="0" algn="l" defTabSz="9110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effectLst/>
                        </a:rPr>
                        <a:t/>
                      </a:r>
                      <a:br>
                        <a:rPr lang="en-US" sz="1000" dirty="0" smtClean="0">
                          <a:effectLst/>
                        </a:rPr>
                      </a:br>
                      <a:r>
                        <a:rPr lang="en-US" sz="1000" b="1" u="sng" dirty="0" smtClean="0">
                          <a:effectLst/>
                        </a:rPr>
                        <a:t>(D) Compliance: </a:t>
                      </a:r>
                      <a:r>
                        <a:rPr lang="en-US" sz="1000" dirty="0" smtClean="0">
                          <a:effectLst/>
                        </a:rPr>
                        <a:t>90% compliance to ICF, Procurement Policy and Procedure measured via audits</a:t>
                      </a:r>
                    </a:p>
                    <a:p>
                      <a:pPr marL="0" marR="0" indent="0" algn="l" defTabSz="9110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effectLst/>
                      </a:endParaRPr>
                    </a:p>
                    <a:p>
                      <a:pPr marL="0" marR="0" indent="0" algn="l" defTabSz="9110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effectLst/>
                        </a:rPr>
                        <a:t>(E)</a:t>
                      </a:r>
                      <a:r>
                        <a:rPr lang="en-US" sz="1000" b="1" baseline="0" dirty="0" smtClean="0">
                          <a:effectLst/>
                        </a:rPr>
                        <a:t> Maximize payment term </a:t>
                      </a:r>
                      <a:r>
                        <a:rPr lang="en-US" sz="1000" baseline="0" dirty="0" smtClean="0">
                          <a:effectLst/>
                        </a:rPr>
                        <a:t>75EM: 1 supplier</a:t>
                      </a:r>
                    </a:p>
                    <a:p>
                      <a:pPr marL="0" marR="0" indent="0" algn="l" defTabSz="9110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effectLst/>
                        </a:rPr>
                        <a:t>105EM: 11 suppliers</a:t>
                      </a:r>
                    </a:p>
                    <a:p>
                      <a:pPr marL="0" marR="0" indent="0" algn="l" defTabSz="9110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effectLst/>
                        </a:rPr>
                        <a:t>=&gt; Successful rate of 100%</a:t>
                      </a:r>
                      <a:endParaRPr lang="en-US" sz="1000" dirty="0" smtClean="0">
                        <a:effectLst/>
                      </a:endParaRPr>
                    </a:p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789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/>
          </p:nvPr>
        </p:nvGraphicFramePr>
        <p:xfrm>
          <a:off x="1981201" y="1524000"/>
          <a:ext cx="8305801" cy="3966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1"/>
                <a:gridCol w="2782144"/>
                <a:gridCol w="2071255"/>
                <a:gridCol w="1242601"/>
              </a:tblGrid>
              <a:tr h="39531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Scope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Tasks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Soft Skills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Process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Production Facilities</a:t>
                      </a:r>
                      <a:r>
                        <a:rPr lang="en-US" sz="1200" dirty="0" smtClean="0"/>
                        <a:t>:</a:t>
                      </a:r>
                    </a:p>
                    <a:p>
                      <a:r>
                        <a:rPr lang="en-US" sz="1200" dirty="0" smtClean="0"/>
                        <a:t>Automation</a:t>
                      </a:r>
                    </a:p>
                    <a:p>
                      <a:pPr marL="0" marR="0" indent="0" algn="l" defTabSz="9110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Forklifts</a:t>
                      </a:r>
                    </a:p>
                    <a:p>
                      <a:pPr marL="0" marR="0" indent="0" algn="l" defTabSz="9110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Electrical Spare parts </a:t>
                      </a:r>
                    </a:p>
                    <a:p>
                      <a:pPr marL="0" marR="0" indent="0" algn="l" defTabSz="9110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Mechanical Spare parts</a:t>
                      </a:r>
                      <a:endParaRPr lang="en-US" sz="1200" dirty="0" smtClean="0"/>
                    </a:p>
                    <a:p>
                      <a:pPr marL="0" marR="0" indent="0" algn="l" defTabSz="9110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INK</a:t>
                      </a:r>
                    </a:p>
                    <a:p>
                      <a:pPr marL="0" marR="0" indent="0" algn="l" defTabSz="9110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OEM Spare</a:t>
                      </a:r>
                      <a:r>
                        <a:rPr lang="en-US" sz="1200" baseline="0" dirty="0" smtClean="0"/>
                        <a:t> parts</a:t>
                      </a:r>
                      <a:endParaRPr lang="en-US" sz="1200" dirty="0" smtClean="0"/>
                    </a:p>
                    <a:p>
                      <a:pPr marL="0" marR="0" indent="0" algn="l" defTabSz="9110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SHE Supply /PPE</a:t>
                      </a:r>
                    </a:p>
                    <a:p>
                      <a:pPr marL="0" marR="0" indent="0" algn="l" defTabSz="9110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Tools</a:t>
                      </a:r>
                      <a:r>
                        <a:rPr lang="en-US" sz="1200" baseline="0" dirty="0" smtClean="0"/>
                        <a:t> &amp; Equipment</a:t>
                      </a:r>
                      <a:endParaRPr lang="en-US" sz="1200" dirty="0" smtClean="0"/>
                    </a:p>
                    <a:p>
                      <a:pPr marL="0" marR="0" indent="0" algn="l" defTabSz="9110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Waste disposal</a:t>
                      </a:r>
                    </a:p>
                    <a:p>
                      <a:pPr marL="0" marR="0" indent="0" algn="l" defTabSz="9110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Production chemicals</a:t>
                      </a:r>
                    </a:p>
                    <a:p>
                      <a:pPr marL="0" marR="0" indent="0" algn="l" defTabSz="9110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Maintenance Service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Source</a:t>
                      </a:r>
                      <a:r>
                        <a:rPr lang="en-US" sz="1200" baseline="0" dirty="0" smtClean="0"/>
                        <a:t> &gt;4,500 EUR One-off PO and SAP Contract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200" baseline="0" dirty="0" smtClean="0"/>
                        <a:t>Create, maintain, negotiate Contract Standalone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200" baseline="0" dirty="0" smtClean="0"/>
                        <a:t>Standardize GPTC </a:t>
                      </a:r>
                      <a:endParaRPr lang="en-US" sz="1200" dirty="0" smtClean="0"/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Manage &gt;300 vendors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Support</a:t>
                      </a:r>
                      <a:r>
                        <a:rPr lang="en-US" sz="1200" baseline="0" dirty="0" smtClean="0"/>
                        <a:t> d</a:t>
                      </a:r>
                      <a:r>
                        <a:rPr lang="en-US" sz="1200" dirty="0" smtClean="0"/>
                        <a:t>irectly </a:t>
                      </a:r>
                      <a:r>
                        <a:rPr lang="en-US" sz="1200" baseline="0" dirty="0" smtClean="0"/>
                        <a:t>15 stakeholders and indirectly more than 40 stakeholders across departments (BD&amp;HN Technical Service, Legal, Human Resource, Operation Finance, etc..)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200" baseline="0" dirty="0" smtClean="0"/>
                        <a:t>Develop new vendor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200" baseline="0" dirty="0" smtClean="0"/>
                        <a:t>Project Management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200" baseline="0" dirty="0" smtClean="0"/>
                        <a:t>Maximize Payment term (105 EOM)</a:t>
                      </a:r>
                      <a:endParaRPr lang="en-US" sz="12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119063" indent="-119063">
                        <a:buFontTx/>
                        <a:buChar char="-"/>
                      </a:pPr>
                      <a:r>
                        <a:rPr lang="en-US" sz="1200" dirty="0" smtClean="0"/>
                        <a:t>Vendor Management</a:t>
                      </a:r>
                    </a:p>
                    <a:p>
                      <a:pPr marL="119063" indent="-119063">
                        <a:buFontTx/>
                        <a:buChar char="-"/>
                      </a:pPr>
                      <a:r>
                        <a:rPr lang="en-US" sz="1200" dirty="0" smtClean="0"/>
                        <a:t>Stakeholders</a:t>
                      </a:r>
                      <a:r>
                        <a:rPr lang="en-US" sz="1200" baseline="0" dirty="0" smtClean="0"/>
                        <a:t> Management</a:t>
                      </a:r>
                    </a:p>
                    <a:p>
                      <a:pPr marL="119063" indent="-119063">
                        <a:buFontTx/>
                        <a:buChar char="-"/>
                      </a:pPr>
                      <a:r>
                        <a:rPr lang="en-US" sz="1200" baseline="0" dirty="0" smtClean="0"/>
                        <a:t>Contract Management</a:t>
                      </a:r>
                    </a:p>
                    <a:p>
                      <a:pPr marL="119063" indent="-119063">
                        <a:buFontTx/>
                        <a:buChar char="-"/>
                      </a:pPr>
                      <a:r>
                        <a:rPr lang="en-US" sz="1200" baseline="0" dirty="0" smtClean="0"/>
                        <a:t>Contract Negotiation</a:t>
                      </a:r>
                    </a:p>
                    <a:p>
                      <a:pPr marL="119063" indent="-119063">
                        <a:buFontTx/>
                        <a:buChar char="-"/>
                      </a:pPr>
                      <a:r>
                        <a:rPr lang="en-US" sz="1200" baseline="0" dirty="0" smtClean="0"/>
                        <a:t>Price Negotiation</a:t>
                      </a:r>
                    </a:p>
                    <a:p>
                      <a:pPr marL="119063" indent="-119063">
                        <a:buFontTx/>
                        <a:buChar char="-"/>
                      </a:pPr>
                      <a:r>
                        <a:rPr lang="en-US" sz="1200" baseline="0" dirty="0" smtClean="0"/>
                        <a:t>Standardize Payment term</a:t>
                      </a:r>
                    </a:p>
                    <a:p>
                      <a:pPr marL="119063" indent="-119063">
                        <a:buFontTx/>
                        <a:buChar char="-"/>
                      </a:pPr>
                      <a:endParaRPr lang="en-US" sz="1400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en-US" sz="1400" baseline="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200" dirty="0" smtClean="0"/>
                        <a:t>SAP</a:t>
                      </a:r>
                    </a:p>
                    <a:p>
                      <a:r>
                        <a:rPr lang="en-US" sz="1200" dirty="0" smtClean="0"/>
                        <a:t>Orca</a:t>
                      </a:r>
                    </a:p>
                    <a:p>
                      <a:r>
                        <a:rPr lang="en-US" sz="1200" dirty="0" smtClean="0"/>
                        <a:t>Price</a:t>
                      </a:r>
                      <a:r>
                        <a:rPr lang="en-US" sz="1200" baseline="0" dirty="0" smtClean="0"/>
                        <a:t> Comparison</a:t>
                      </a:r>
                    </a:p>
                    <a:p>
                      <a:r>
                        <a:rPr lang="en-US" sz="1200" baseline="0" dirty="0" smtClean="0"/>
                        <a:t>CAF</a:t>
                      </a:r>
                    </a:p>
                    <a:p>
                      <a:r>
                        <a:rPr lang="en-US" sz="1200" baseline="0" dirty="0" err="1" smtClean="0"/>
                        <a:t>Coupa</a:t>
                      </a:r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PROPS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Utilities: </a:t>
                      </a:r>
                      <a:r>
                        <a:rPr lang="en-US" sz="1200" dirty="0" smtClean="0"/>
                        <a:t>Electricity,</a:t>
                      </a:r>
                      <a:r>
                        <a:rPr lang="en-US" sz="1200" baseline="0" dirty="0" smtClean="0"/>
                        <a:t> Water, Fuel (Gas, Oil)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Logistics:</a:t>
                      </a:r>
                      <a:r>
                        <a:rPr lang="en-US" sz="1200" dirty="0" smtClean="0"/>
                        <a:t> Freight Forwarding,</a:t>
                      </a:r>
                      <a:r>
                        <a:rPr lang="en-US" sz="1200" baseline="0" dirty="0" smtClean="0"/>
                        <a:t> Warehousing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Chemicals</a:t>
                      </a:r>
                      <a:endParaRPr lang="en-US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itle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 defTabSz="911013" rtl="0" eaLnBrk="1" latinLnBrk="0" hangingPunct="1">
              <a:spcBef>
                <a:spcPct val="0"/>
              </a:spcBef>
              <a:buNone/>
              <a:defRPr sz="2000" kern="1200" baseline="0">
                <a:solidFill>
                  <a:schemeClr val="accent1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. Full time BUYER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84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210</Words>
  <Application>Microsoft Macintosh PowerPoint</Application>
  <PresentationFormat>Widescreen</PresentationFormat>
  <Paragraphs>68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Verdana</vt:lpstr>
      <vt:lpstr>Arial</vt:lpstr>
      <vt:lpstr>Office Theme</vt:lpstr>
      <vt:lpstr>PowerPoint Presentation</vt:lpstr>
      <vt:lpstr>4. Full time BUYER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2018-03-24T03:41:19Z</dcterms:created>
  <dcterms:modified xsi:type="dcterms:W3CDTF">2018-03-24T06:03:24Z</dcterms:modified>
</cp:coreProperties>
</file>