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sldIdLst>
    <p:sldId id="257" r:id="rId2"/>
    <p:sldId id="269" r:id="rId3"/>
    <p:sldId id="270" r:id="rId4"/>
    <p:sldId id="259" r:id="rId5"/>
    <p:sldId id="290" r:id="rId6"/>
    <p:sldId id="280" r:id="rId7"/>
    <p:sldId id="289" r:id="rId8"/>
    <p:sldId id="293" r:id="rId9"/>
    <p:sldId id="291" r:id="rId10"/>
    <p:sldId id="292" r:id="rId11"/>
    <p:sldId id="294" r:id="rId12"/>
    <p:sldId id="286" r:id="rId13"/>
    <p:sldId id="271" r:id="rId14"/>
    <p:sldId id="277" r:id="rId15"/>
    <p:sldId id="276" r:id="rId16"/>
    <p:sldId id="268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0094D9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0094D9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0094D9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0094D9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0094D9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rgbClr val="0094D9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rgbClr val="0094D9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rgbClr val="0094D9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rgbClr val="0094D9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2691" autoAdjust="0"/>
  </p:normalViewPr>
  <p:slideViewPr>
    <p:cSldViewPr>
      <p:cViewPr>
        <p:scale>
          <a:sx n="80" d="100"/>
          <a:sy n="80" d="100"/>
        </p:scale>
        <p:origin x="9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C5F5F1A-2CA2-4477-9972-37FFF542E9D2}" type="datetimeFigureOut">
              <a:rPr lang="nl-NL"/>
              <a:pPr>
                <a:defRPr/>
              </a:pPr>
              <a:t>12-12-2017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A923EC-47E6-42AD-832D-D3031806357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935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1pPr>
            <a:lvl2pPr marL="742950" indent="-285750"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2pPr>
            <a:lvl3pPr marL="1143000" indent="-228600"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3pPr>
            <a:lvl4pPr marL="1600200" indent="-228600"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4pPr>
            <a:lvl5pPr marL="2057400" indent="-228600" algn="ctr" eaLnBrk="0" hangingPunct="0"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94D9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CCF1AAD3-58A1-4207-931A-18D35312FA92}" type="slidenum">
              <a:rPr lang="nl-NL" sz="1200"/>
              <a:pPr algn="r" eaLnBrk="1" hangingPunct="1"/>
              <a:t>1</a:t>
            </a:fld>
            <a:endParaRPr 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923EC-47E6-42AD-832D-D3031806357B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2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ERIKS</a:t>
            </a:r>
            <a:r>
              <a:rPr lang="vi-VN" baseline="0" dirty="0" smtClean="0"/>
              <a:t> warehouse address: </a:t>
            </a:r>
            <a:r>
              <a:rPr lang="en-SG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8 Street, Song Than IP, Binh Duong Province, Ho Chi Minh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923EC-47E6-42AD-832D-D3031806357B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40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8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257800"/>
            <a:ext cx="7743825" cy="44767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9350" y="5708650"/>
            <a:ext cx="7745413" cy="673100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0"/>
            <a:ext cx="7747200" cy="2732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1613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fld id="{E0EE49E3-07EA-42CB-93FF-131B922BB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8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000" y="1684799"/>
            <a:ext cx="8139600" cy="48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2637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C logo g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52425"/>
            <a:ext cx="4057650" cy="17224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8400" y="2246400"/>
            <a:ext cx="7747200" cy="27324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1778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6000" y="1681200"/>
            <a:ext cx="8388000" cy="51768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734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102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's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1200" y="16848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506400" y="16884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28000" y="1684800"/>
            <a:ext cx="2649600" cy="28656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81200" y="4626000"/>
            <a:ext cx="8092800" cy="191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1746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00" y="1684800"/>
            <a:ext cx="3477600" cy="484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11413" y="508000"/>
            <a:ext cx="6481762" cy="61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03600" y="1684800"/>
            <a:ext cx="4644000" cy="484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2603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56000" y="1684800"/>
            <a:ext cx="8139600" cy="484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chart</a:t>
            </a:r>
            <a:endParaRPr lang="nl-NL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5978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56000" y="1684800"/>
            <a:ext cx="8139600" cy="4842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table</a:t>
            </a:r>
            <a:endParaRPr lang="nl-NL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90800" y="6033600"/>
            <a:ext cx="597600" cy="5976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415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508000"/>
            <a:ext cx="64817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82750"/>
            <a:ext cx="8135938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niveau, tweede niveau, tweede niveau, tweede niveau</a:t>
            </a:r>
          </a:p>
          <a:p>
            <a:pPr lvl="2"/>
            <a:r>
              <a:rPr lang="nl-NL" smtClean="0"/>
              <a:t>Derde niveau, derde niveau, derde niveau, derde niveau, derde</a:t>
            </a:r>
          </a:p>
          <a:p>
            <a:pPr lvl="3"/>
            <a:r>
              <a:rPr lang="nl-NL" smtClean="0"/>
              <a:t>Vierde niveau, vierde niveau, vierde niveau, vierde niveau, vierde niveau,</a:t>
            </a:r>
          </a:p>
          <a:p>
            <a:pPr lvl="4"/>
            <a:r>
              <a:rPr lang="nl-NL" smtClean="0"/>
              <a:t>Vijfde niveau, vijfde niveau, vijfde niveau, vijfde niveau, vijfde niveau,</a:t>
            </a:r>
          </a:p>
          <a:p>
            <a:pPr lvl="4"/>
            <a:endParaRPr lang="nl-NL" smtClean="0"/>
          </a:p>
        </p:txBody>
      </p:sp>
      <p:pic>
        <p:nvPicPr>
          <p:cNvPr id="1028" name="Afbeelding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80988"/>
            <a:ext cx="1416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6" r:id="rId2"/>
    <p:sldLayoutId id="2147483674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209550" indent="-2079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3F4043"/>
          </a:solidFill>
          <a:latin typeface="+mn-lt"/>
        </a:defRPr>
      </a:lvl2pPr>
      <a:lvl3pPr marL="425450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rgbClr val="3F4043"/>
          </a:solidFill>
          <a:latin typeface="+mn-lt"/>
        </a:defRPr>
      </a:lvl3pPr>
      <a:lvl4pPr marL="617538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3F4043"/>
          </a:solidFill>
          <a:latin typeface="+mn-lt"/>
        </a:defRPr>
      </a:lvl4pPr>
      <a:lvl5pPr marL="8064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5pPr>
      <a:lvl6pPr marL="12636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6pPr>
      <a:lvl7pPr marL="17208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7pPr>
      <a:lvl8pPr marL="21780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8pPr>
      <a:lvl9pPr marL="2635250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>
          <a:solidFill>
            <a:srgbClr val="3F4043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vi-VN" dirty="0" smtClean="0"/>
              <a:t>ERIKS MRO Integrated </a:t>
            </a:r>
            <a:r>
              <a:rPr lang="en-GB" dirty="0" smtClean="0"/>
              <a:t>– Strategy Go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7762" y="5715000"/>
            <a:ext cx="7745413" cy="673100"/>
          </a:xfrm>
        </p:spPr>
        <p:txBody>
          <a:bodyPr/>
          <a:lstStyle/>
          <a:p>
            <a:pPr marL="0" indent="0" eaLnBrk="1" hangingPunct="1"/>
            <a:r>
              <a:rPr lang="vi-VN" dirty="0" smtClean="0"/>
              <a:t>Jessica Duyen Pham</a:t>
            </a:r>
            <a:r>
              <a:rPr lang="en-GB" dirty="0" smtClean="0"/>
              <a:t>, </a:t>
            </a:r>
            <a:r>
              <a:rPr lang="vi-VN" dirty="0" smtClean="0"/>
              <a:t>11</a:t>
            </a:r>
            <a:r>
              <a:rPr lang="en-GB" dirty="0" smtClean="0"/>
              <a:t> </a:t>
            </a:r>
            <a:r>
              <a:rPr lang="vi-VN" dirty="0" smtClean="0"/>
              <a:t>Dec</a:t>
            </a:r>
            <a:r>
              <a:rPr lang="en-GB" dirty="0" smtClean="0"/>
              <a:t> 201</a:t>
            </a:r>
            <a:r>
              <a:rPr lang="vi-VN" dirty="0" smtClean="0"/>
              <a:t>7</a:t>
            </a:r>
            <a:endParaRPr lang="en-GB" dirty="0" smtClean="0"/>
          </a:p>
        </p:txBody>
      </p:sp>
      <p:grpSp>
        <p:nvGrpSpPr>
          <p:cNvPr id="4100" name="Group 10"/>
          <p:cNvGrpSpPr>
            <a:grpSpLocks/>
          </p:cNvGrpSpPr>
          <p:nvPr/>
        </p:nvGrpSpPr>
        <p:grpSpPr bwMode="auto">
          <a:xfrm>
            <a:off x="1147763" y="2244725"/>
            <a:ext cx="7745412" cy="2732088"/>
            <a:chOff x="714" y="1489"/>
            <a:chExt cx="5046" cy="1721"/>
          </a:xfrm>
        </p:grpSpPr>
        <p:pic>
          <p:nvPicPr>
            <p:cNvPr id="4101" name="Picture 7" descr="CSR pp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5" r="26126"/>
            <a:stretch>
              <a:fillRect/>
            </a:stretch>
          </p:blipFill>
          <p:spPr bwMode="auto">
            <a:xfrm>
              <a:off x="714" y="1489"/>
              <a:ext cx="1604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8" descr="Benefit platforms pp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9" r="8496"/>
            <a:stretch>
              <a:fillRect/>
            </a:stretch>
          </p:blipFill>
          <p:spPr bwMode="auto">
            <a:xfrm>
              <a:off x="3900" y="1489"/>
              <a:ext cx="1860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9" descr="Aspiration pp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36" t="20705" r="5331" b="17270"/>
            <a:stretch>
              <a:fillRect/>
            </a:stretch>
          </p:blipFill>
          <p:spPr bwMode="auto">
            <a:xfrm>
              <a:off x="2313" y="1489"/>
              <a:ext cx="1892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2164"/>
            <a:ext cx="5964248" cy="55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11413" y="508000"/>
            <a:ext cx="6481762" cy="611188"/>
          </a:xfrm>
        </p:spPr>
        <p:txBody>
          <a:bodyPr/>
          <a:lstStyle/>
          <a:p>
            <a:r>
              <a:rPr lang="vi-VN" dirty="0" smtClean="0"/>
              <a:t>Step 3: VMI </a:t>
            </a:r>
            <a:r>
              <a:rPr lang="vi-VN" dirty="0" smtClean="0"/>
              <a:t>Implementation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6488075" y="0"/>
            <a:ext cx="226552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gradFill>
              <a:gsLst>
                <a:gs pos="9000">
                  <a:schemeClr val="accent1">
                    <a:tint val="66000"/>
                    <a:satMod val="160000"/>
                  </a:schemeClr>
                </a:gs>
                <a:gs pos="4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292100" dist="215900" dir="1320000" sx="115000" sy="115000" algn="tl" rotWithShape="0">
              <a:prstClr val="black">
                <a:alpha val="48000"/>
              </a:prstClr>
            </a:outerShdw>
            <a:softEdge rad="63500"/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94D9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0235" y="1268429"/>
            <a:ext cx="3963832" cy="51253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ey Benefits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Automatic replenishment via a container system (two-bin/KANBAN) or via scanning (shop floor) by the ERIKS employees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Periodic replenishment tailored to your needs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Containers with labels showing product information and quantities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order entry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need for booking in, goods receipt and entry of items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FTE necessary for issue registration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on monthly consumption statement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Handling of stock management and changes in the floor stocks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34B6E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Permanent ERIKS employees ensure good communication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0961" y="1905000"/>
            <a:ext cx="2056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ERIKS has many years of experience with leading customers in both the management of floor stocks (VMI) and warehouse management in </a:t>
            </a:r>
            <a:r>
              <a:rPr lang="en-GB" sz="1400" i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general.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i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ERIKS currently manages 113 floor stocks in the Netherlands. A good example of this is our customer Royal </a:t>
            </a:r>
            <a:r>
              <a:rPr lang="en-GB" sz="1400" i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FrieslandCampina</a:t>
            </a:r>
            <a:r>
              <a:rPr lang="en-GB" sz="14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, where ERIKS looks after the VMI at more than 20 locations</a:t>
            </a:r>
            <a:endParaRPr lang="en-US" sz="1400" i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1" name="Afbeelding 18" descr="D:\DATA\rinus.vanoosten\Desktop\AVR herinrichting 3de dag\WP_20160106_11_27_34_P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96504"/>
            <a:ext cx="2144674" cy="466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22456" y="304800"/>
            <a:ext cx="6481762" cy="611188"/>
          </a:xfrm>
        </p:spPr>
        <p:txBody>
          <a:bodyPr/>
          <a:lstStyle/>
          <a:p>
            <a:r>
              <a:rPr lang="vi-VN" dirty="0" smtClean="0"/>
              <a:t>Step 3: VMI </a:t>
            </a:r>
            <a:r>
              <a:rPr lang="vi-VN" dirty="0" smtClean="0"/>
              <a:t>Implementation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2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333374"/>
            <a:ext cx="8889999" cy="739775"/>
          </a:xfrm>
        </p:spPr>
        <p:txBody>
          <a:bodyPr>
            <a:normAutofit/>
          </a:bodyPr>
          <a:lstStyle/>
          <a:p>
            <a:r>
              <a:rPr lang="vi-VN" dirty="0" smtClean="0"/>
              <a:t>Make soft savings harder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51985"/>
              </p:ext>
            </p:extLst>
          </p:nvPr>
        </p:nvGraphicFramePr>
        <p:xfrm>
          <a:off x="685800" y="1143000"/>
          <a:ext cx="7951802" cy="535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667000"/>
                <a:gridCol w="1600200"/>
                <a:gridCol w="2465402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Benefits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With</a:t>
                      </a:r>
                      <a:r>
                        <a:rPr lang="vi-VN" sz="1200" baseline="0" dirty="0" smtClean="0"/>
                        <a:t> Current suppliers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With</a:t>
                      </a:r>
                      <a:r>
                        <a:rPr lang="vi-VN" sz="1200" baseline="0" dirty="0" smtClean="0"/>
                        <a:t> ERIKS </a:t>
                      </a:r>
                      <a:r>
                        <a:rPr lang="vi-VN" sz="1200" dirty="0" smtClean="0"/>
                        <a:t>Target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With</a:t>
                      </a:r>
                      <a:r>
                        <a:rPr lang="vi-VN" sz="1200" baseline="0" dirty="0" smtClean="0"/>
                        <a:t> ERIKS </a:t>
                      </a:r>
                      <a:r>
                        <a:rPr lang="vi-VN" sz="1200" dirty="0" smtClean="0"/>
                        <a:t>Achieved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100" b="1" dirty="0" smtClean="0"/>
                        <a:t>Price</a:t>
                      </a:r>
                      <a:r>
                        <a:rPr lang="vi-VN" sz="1100" b="1" baseline="0" dirty="0" smtClean="0"/>
                        <a:t> Gap 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100" dirty="0" smtClean="0"/>
                        <a:t>Price increases every</a:t>
                      </a:r>
                      <a:r>
                        <a:rPr lang="vi-VN" sz="1100" baseline="0" dirty="0" smtClean="0"/>
                        <a:t> year in a pattern of 5-10% due to inflation, labor cost, currency, fuel price, etc..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100" dirty="0" smtClean="0"/>
                        <a:t>A</a:t>
                      </a:r>
                      <a:r>
                        <a:rPr lang="vi-VN" sz="1100" baseline="0" dirty="0" smtClean="0"/>
                        <a:t> margin of 12% is allowed when ERIKS sell non-core activities parts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100" dirty="0" smtClean="0"/>
                        <a:t>Overseas:</a:t>
                      </a:r>
                      <a:r>
                        <a:rPr lang="vi-VN" sz="1100" baseline="0" dirty="0" smtClean="0"/>
                        <a:t> 6%</a:t>
                      </a:r>
                    </a:p>
                    <a:p>
                      <a:r>
                        <a:rPr lang="vi-VN" sz="1100" baseline="0" dirty="0" smtClean="0"/>
                        <a:t>Local spare parts: 5%</a:t>
                      </a:r>
                    </a:p>
                    <a:p>
                      <a:r>
                        <a:rPr lang="vi-VN" sz="1100" baseline="0" dirty="0" smtClean="0"/>
                        <a:t>Exceptionally high price: replaced P/N, Items bought many years ago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100" b="1" dirty="0" smtClean="0"/>
                        <a:t>Vendor</a:t>
                      </a:r>
                      <a:r>
                        <a:rPr lang="vi-VN" sz="1100" b="1" baseline="0" dirty="0" smtClean="0"/>
                        <a:t> Management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100" dirty="0" smtClean="0"/>
                        <a:t>-</a:t>
                      </a:r>
                      <a:r>
                        <a:rPr lang="vi-VN" sz="1100" baseline="0" dirty="0" smtClean="0"/>
                        <a:t> Preventive Maint.: </a:t>
                      </a:r>
                      <a:r>
                        <a:rPr lang="vi-VN" sz="1100" dirty="0" smtClean="0"/>
                        <a:t>60</a:t>
                      </a:r>
                      <a:r>
                        <a:rPr lang="vi-VN" sz="1100" baseline="0" dirty="0" smtClean="0"/>
                        <a:t> supplier</a:t>
                      </a:r>
                    </a:p>
                    <a:p>
                      <a:r>
                        <a:rPr lang="vi-VN" sz="1100" baseline="0" dirty="0" smtClean="0"/>
                        <a:t>&gt; 15 overseas suppliers &gt; 45 local suppliers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100" dirty="0" smtClean="0"/>
                        <a:t>80% supplier</a:t>
                      </a:r>
                      <a:r>
                        <a:rPr lang="vi-VN" sz="1100" baseline="0" dirty="0" smtClean="0"/>
                        <a:t> reduction = 48 suppliers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100" dirty="0" smtClean="0"/>
                        <a:t>81% supplier reduction =</a:t>
                      </a:r>
                      <a:r>
                        <a:rPr lang="vi-VN" sz="1100" baseline="0" dirty="0" smtClean="0"/>
                        <a:t> 49 suppliers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100" b="1" dirty="0" smtClean="0"/>
                        <a:t>Incoterm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100" dirty="0" smtClean="0"/>
                        <a:t>9 suppliers with</a:t>
                      </a:r>
                      <a:r>
                        <a:rPr lang="vi-VN" sz="1100" baseline="0" dirty="0" smtClean="0"/>
                        <a:t> Exwork Incoterm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100" dirty="0" smtClean="0"/>
                        <a:t>N/A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100" dirty="0" smtClean="0"/>
                        <a:t>ERIK</a:t>
                      </a:r>
                      <a:r>
                        <a:rPr lang="vi-VN" sz="1100" baseline="0" dirty="0" smtClean="0"/>
                        <a:t>S offer DDP</a:t>
                      </a:r>
                    </a:p>
                    <a:p>
                      <a:r>
                        <a:rPr lang="vi-VN" sz="1100" baseline="0" dirty="0" smtClean="0"/>
                        <a:t>=&gt; </a:t>
                      </a:r>
                      <a:r>
                        <a:rPr lang="en-US" sz="1100" dirty="0" smtClean="0"/>
                        <a:t>Reduce Import duty + WHT + Service charge: 464,615,017 + 298,002 + 61,971,517 = 526,884,536 VND ~ 20,300EUR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100" b="1" dirty="0" smtClean="0"/>
                        <a:t>Payment</a:t>
                      </a:r>
                      <a:r>
                        <a:rPr lang="vi-VN" sz="1100" b="1" baseline="0" dirty="0" smtClean="0"/>
                        <a:t> term 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vi-VN" sz="1100" dirty="0" smtClean="0"/>
                        <a:t> </a:t>
                      </a:r>
                      <a:r>
                        <a:rPr lang="en-US" sz="1100" dirty="0" smtClean="0"/>
                        <a:t>0EM: 4 suppliers </a:t>
                      </a:r>
                      <a:endParaRPr lang="vi-VN" sz="11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vi-VN" sz="1100" baseline="0" dirty="0" smtClean="0"/>
                        <a:t> </a:t>
                      </a:r>
                      <a:r>
                        <a:rPr lang="en-US" sz="1100" dirty="0" smtClean="0"/>
                        <a:t>Z014 + 14EM: 3 Suppliers </a:t>
                      </a:r>
                      <a:endParaRPr lang="vi-VN" sz="11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vi-VN" sz="1100" baseline="0" dirty="0" smtClean="0"/>
                        <a:t> </a:t>
                      </a:r>
                      <a:r>
                        <a:rPr lang="en-US" sz="1100" dirty="0" smtClean="0"/>
                        <a:t>Z030 + 30EM: 19 suppliers </a:t>
                      </a:r>
                      <a:r>
                        <a:rPr lang="vi-VN" sz="1100" dirty="0" smtClean="0"/>
                        <a:t/>
                      </a:r>
                      <a:br>
                        <a:rPr lang="vi-VN" sz="1100" dirty="0" smtClean="0"/>
                      </a:br>
                      <a:r>
                        <a:rPr lang="vi-VN" sz="1100" dirty="0" smtClean="0"/>
                        <a:t>- </a:t>
                      </a:r>
                      <a:r>
                        <a:rPr lang="en-US" sz="1100" dirty="0" smtClean="0"/>
                        <a:t>45EM: 2 suppliers </a:t>
                      </a:r>
                      <a:endParaRPr lang="vi-VN" sz="11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vi-VN" sz="1100" baseline="0" dirty="0" smtClean="0"/>
                        <a:t> </a:t>
                      </a:r>
                      <a:r>
                        <a:rPr lang="en-US" sz="1100" dirty="0" smtClean="0"/>
                        <a:t>60EM: 10 suppliers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100" dirty="0" smtClean="0"/>
                        <a:t>75EM: 1 supplier </a:t>
                      </a:r>
                      <a:endParaRPr lang="vi-VN" sz="11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1100" dirty="0" smtClean="0"/>
                        <a:t>105Em: 3 suppliers </a:t>
                      </a:r>
                      <a:endParaRPr lang="vi-VN" sz="11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vi-VN" sz="1100" baseline="0" dirty="0" smtClean="0"/>
                        <a:t> </a:t>
                      </a:r>
                      <a:r>
                        <a:rPr lang="en-US" sz="1100" dirty="0" smtClean="0"/>
                        <a:t>No/obsolete </a:t>
                      </a:r>
                      <a:r>
                        <a:rPr lang="vi-VN" sz="1100" dirty="0" smtClean="0"/>
                        <a:t>PT</a:t>
                      </a:r>
                      <a:r>
                        <a:rPr lang="en-US" sz="1100" dirty="0" smtClean="0"/>
                        <a:t>: 7 suppliers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Tx/>
                        <a:buChar char="-"/>
                      </a:pPr>
                      <a:r>
                        <a:rPr lang="vi-VN" sz="1100" baseline="0" dirty="0" smtClean="0"/>
                        <a:t>1st year: 75 EoM</a:t>
                      </a:r>
                    </a:p>
                    <a:p>
                      <a:pPr marL="119063" indent="-119063">
                        <a:buFontTx/>
                        <a:buChar char="-"/>
                      </a:pPr>
                      <a:r>
                        <a:rPr lang="vi-VN" sz="1100" baseline="0" dirty="0" smtClean="0"/>
                        <a:t>2nd year on: 105 EoM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Tx/>
                        <a:buChar char="-"/>
                      </a:pPr>
                      <a:r>
                        <a:rPr lang="vi-VN" sz="1100" baseline="0" dirty="0" smtClean="0"/>
                        <a:t>1st year: 75 EoM</a:t>
                      </a:r>
                    </a:p>
                    <a:p>
                      <a:pPr marL="119063" indent="-119063">
                        <a:buFontTx/>
                        <a:buChar char="-"/>
                      </a:pPr>
                      <a:r>
                        <a:rPr lang="vi-VN" sz="1100" baseline="0" dirty="0" smtClean="0"/>
                        <a:t>2nd year on: 105 EoM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200" b="1" dirty="0" smtClean="0"/>
                        <a:t>Currency</a:t>
                      </a:r>
                      <a:r>
                        <a:rPr lang="vi-VN" sz="1200" b="1" baseline="0" dirty="0" smtClean="0"/>
                        <a:t> Exchange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Exchange Rate pattern in 2018: </a:t>
                      </a:r>
                      <a:endParaRPr lang="vi-VN" sz="1200" dirty="0" smtClean="0"/>
                    </a:p>
                    <a:p>
                      <a:r>
                        <a:rPr lang="vi-VN" sz="1200" dirty="0" smtClean="0"/>
                        <a:t>USD:</a:t>
                      </a:r>
                      <a:r>
                        <a:rPr lang="vi-VN" sz="1200" baseline="0" dirty="0" smtClean="0"/>
                        <a:t> </a:t>
                      </a:r>
                      <a:r>
                        <a:rPr lang="en-US" sz="1200" dirty="0" smtClean="0"/>
                        <a:t>Increase</a:t>
                      </a:r>
                      <a:r>
                        <a:rPr lang="vi-VN" sz="1200" dirty="0" smtClean="0"/>
                        <a:t>d </a:t>
                      </a:r>
                      <a:r>
                        <a:rPr lang="en-US" sz="1200" dirty="0" smtClean="0"/>
                        <a:t>1.286%</a:t>
                      </a:r>
                      <a:endParaRPr lang="vi-VN" sz="1200" dirty="0" smtClean="0"/>
                    </a:p>
                    <a:p>
                      <a:r>
                        <a:rPr lang="vi-VN" sz="1200" dirty="0" smtClean="0"/>
                        <a:t>EUR:</a:t>
                      </a:r>
                      <a:r>
                        <a:rPr lang="vi-VN" sz="1200" baseline="0" dirty="0" smtClean="0"/>
                        <a:t> Increased </a:t>
                      </a:r>
                      <a:r>
                        <a:rPr lang="en-US" sz="1200" dirty="0" smtClean="0"/>
                        <a:t>15.86%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1USD= 22,839VND, 1EUR= 27,358VND</a:t>
                      </a:r>
                    </a:p>
                    <a:p>
                      <a:r>
                        <a:rPr lang="en-US" sz="1200" dirty="0" smtClean="0"/>
                        <a:t>=&gt; </a:t>
                      </a:r>
                      <a:r>
                        <a:rPr lang="vi-VN" sz="1200" dirty="0" smtClean="0"/>
                        <a:t>Fixed</a:t>
                      </a:r>
                      <a:r>
                        <a:rPr lang="vi-VN" sz="1200" baseline="0" dirty="0" smtClean="0"/>
                        <a:t> for 1 year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200" b="1" dirty="0" smtClean="0"/>
                        <a:t>DIO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baseline="0" dirty="0" smtClean="0"/>
                        <a:t>0.6 days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Calculating...</a:t>
                      </a:r>
                      <a:r>
                        <a:rPr lang="vi-VN" sz="1200" baseline="0" dirty="0" smtClean="0"/>
                        <a:t> 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1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Considerations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1143000"/>
            <a:ext cx="8140700" cy="533400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vi-VN" sz="1800" dirty="0" smtClean="0">
                <a:latin typeface="+mj-lt"/>
                <a:ea typeface="+mj-ea"/>
                <a:cs typeface="+mj-cs"/>
              </a:rPr>
              <a:t>Corporation of the Technical team</a:t>
            </a:r>
          </a:p>
          <a:p>
            <a:pPr marL="569913" indent="-284163" eaLnBrk="1" hangingPunct="1">
              <a:buFont typeface="Arial" panose="020B0604020202020204" pitchFamily="34" charset="0"/>
              <a:buChar char="•"/>
            </a:pPr>
            <a:r>
              <a:rPr lang="vi-VN" sz="1600" dirty="0">
                <a:solidFill>
                  <a:schemeClr val="tx1"/>
                </a:solidFill>
              </a:rPr>
              <a:t>Verify replaced P/N, work together with ERIKS to identify the parts.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vi-VN" sz="1800" dirty="0" smtClean="0">
                <a:latin typeface="+mj-lt"/>
                <a:ea typeface="+mj-ea"/>
                <a:cs typeface="+mj-cs"/>
              </a:rPr>
              <a:t>Verify </a:t>
            </a:r>
            <a:r>
              <a:rPr lang="vi-VN" sz="1800" dirty="0" smtClean="0">
                <a:latin typeface="+mj-lt"/>
                <a:ea typeface="+mj-ea"/>
                <a:cs typeface="+mj-cs"/>
              </a:rPr>
              <a:t>cash improvements with better payment term</a:t>
            </a:r>
            <a:endParaRPr lang="en-US" sz="1800" dirty="0">
              <a:latin typeface="+mj-lt"/>
              <a:ea typeface="+mj-ea"/>
              <a:cs typeface="+mj-cs"/>
            </a:endParaRPr>
          </a:p>
          <a:p>
            <a:pPr marL="560388" lvl="3" indent="-285750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Calculate the cash improvement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smtClean="0"/>
              <a:t>Verify extra cost on top of spare parts price</a:t>
            </a:r>
            <a:endParaRPr lang="en-US" sz="1800" dirty="0" smtClean="0"/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Custom clearance</a:t>
            </a:r>
            <a:endParaRPr lang="vi-VN" sz="1600" dirty="0" smtClean="0">
              <a:solidFill>
                <a:schemeClr val="tx1"/>
              </a:solidFill>
            </a:endParaRPr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Import Duty</a:t>
            </a:r>
            <a:endParaRPr lang="vi-VN" sz="1600" dirty="0">
              <a:solidFill>
                <a:schemeClr val="tx1"/>
              </a:solidFill>
            </a:endParaRPr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Service Charge </a:t>
            </a:r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Logistics charge</a:t>
            </a:r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DIO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/>
              <a:t>Verify other added beneficials </a:t>
            </a:r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vi-VN" sz="1600" dirty="0">
                <a:solidFill>
                  <a:schemeClr val="tx1"/>
                </a:solidFill>
              </a:rPr>
              <a:t>All items are priced, fixed currency for 1 year, fixed incoterm for plant use and for SUMMIT.</a:t>
            </a:r>
          </a:p>
          <a:p>
            <a:pPr marL="579438" lvl="3" indent="-285750">
              <a:buFont typeface="Arial" panose="020B0604020202020204" pitchFamily="34" charset="0"/>
              <a:buChar char="•"/>
            </a:pPr>
            <a:r>
              <a:rPr lang="vi-VN" sz="1600" dirty="0">
                <a:solidFill>
                  <a:schemeClr val="tx1"/>
                </a:solidFill>
              </a:rPr>
              <a:t>Hands off sourcing, ordering, storing, restocking, etc...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148" name="Picture Placeholder 3"/>
          <p:cNvSpPr>
            <a:spLocks noGrp="1" noTextEdit="1"/>
          </p:cNvSpPr>
          <p:nvPr>
            <p:ph type="pic" sz="quarter" idx="11"/>
          </p:nvPr>
        </p:nvSpPr>
        <p:spPr>
          <a:xfrm>
            <a:off x="8291513" y="6034088"/>
            <a:ext cx="596900" cy="596900"/>
          </a:xfrm>
        </p:spPr>
      </p:sp>
    </p:spTree>
    <p:extLst>
      <p:ext uri="{BB962C8B-B14F-4D97-AF65-F5344CB8AC3E}">
        <p14:creationId xmlns:p14="http://schemas.microsoft.com/office/powerpoint/2010/main" val="35426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Team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1143000"/>
            <a:ext cx="8140700" cy="5334000"/>
          </a:xfrm>
        </p:spPr>
        <p:txBody>
          <a:bodyPr/>
          <a:lstStyle/>
          <a:p>
            <a:pPr marL="0" indent="0" eaLnBrk="1" hangingPunct="1"/>
            <a:r>
              <a:rPr lang="en-US" sz="1800" dirty="0" smtClean="0">
                <a:latin typeface="+mj-lt"/>
                <a:ea typeface="+mj-ea"/>
                <a:cs typeface="+mj-cs"/>
              </a:rPr>
              <a:t>Procurement: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Jessica Duyen Pham, PF Buyer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(Lead)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/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/>
            <a:r>
              <a:rPr lang="vi-VN" sz="1800" dirty="0" smtClean="0"/>
              <a:t>Technical Engineer</a:t>
            </a:r>
            <a:r>
              <a:rPr lang="en-US" sz="1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chemeClr val="tx1"/>
                </a:solidFill>
              </a:rPr>
              <a:t>Pham Hong Son (</a:t>
            </a:r>
            <a:r>
              <a:rPr lang="en-US" sz="1800" dirty="0" smtClean="0">
                <a:solidFill>
                  <a:schemeClr val="tx1"/>
                </a:solidFill>
              </a:rPr>
              <a:t>FCV super</a:t>
            </a:r>
            <a:r>
              <a:rPr lang="vi-VN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user)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chemeClr val="tx1"/>
                </a:solidFill>
              </a:rPr>
              <a:t>Tran Thi Tuyet Nhung (FCH super user)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/>
            <a:r>
              <a:rPr lang="en-US" sz="1800" dirty="0" smtClean="0"/>
              <a:t>Finance (where needed):</a:t>
            </a:r>
            <a:endParaRPr lang="en-US" sz="1800" dirty="0"/>
          </a:p>
          <a:p>
            <a:pPr marL="0" indent="0"/>
            <a:r>
              <a:rPr lang="en-US" sz="1800" dirty="0" smtClean="0">
                <a:solidFill>
                  <a:schemeClr val="tx1"/>
                </a:solidFill>
              </a:rPr>
              <a:t>??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/>
            <a:endParaRPr lang="en-US" sz="18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sz="1800" dirty="0"/>
              <a:t>Human </a:t>
            </a:r>
            <a:r>
              <a:rPr lang="en-US" sz="1800" dirty="0" smtClean="0"/>
              <a:t>Resource (where needed):</a:t>
            </a:r>
            <a:endParaRPr lang="en-US" sz="1800" dirty="0"/>
          </a:p>
          <a:p>
            <a:pPr marL="0" indent="0" eaLnBrk="1" hangingPunct="1"/>
            <a:r>
              <a:rPr lang="en-US" sz="1800" dirty="0" smtClean="0">
                <a:solidFill>
                  <a:schemeClr val="tx1"/>
                </a:solidFill>
              </a:rPr>
              <a:t>??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148" name="Picture Placeholder 3"/>
          <p:cNvSpPr>
            <a:spLocks noGrp="1" noTextEdit="1"/>
          </p:cNvSpPr>
          <p:nvPr>
            <p:ph type="pic" sz="quarter" idx="11"/>
          </p:nvPr>
        </p:nvSpPr>
        <p:spPr>
          <a:xfrm>
            <a:off x="8291513" y="6034088"/>
            <a:ext cx="596900" cy="596900"/>
          </a:xfrm>
        </p:spPr>
      </p:sp>
    </p:spTree>
    <p:extLst>
      <p:ext uri="{BB962C8B-B14F-4D97-AF65-F5344CB8AC3E}">
        <p14:creationId xmlns:p14="http://schemas.microsoft.com/office/powerpoint/2010/main" val="10799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Timing</a:t>
            </a:r>
          </a:p>
        </p:txBody>
      </p:sp>
      <p:sp>
        <p:nvSpPr>
          <p:cNvPr id="6148" name="Picture Placeholder 3"/>
          <p:cNvSpPr>
            <a:spLocks noGrp="1" noTextEdit="1"/>
          </p:cNvSpPr>
          <p:nvPr>
            <p:ph type="pic" sz="quarter" idx="11"/>
          </p:nvPr>
        </p:nvSpPr>
        <p:spPr>
          <a:xfrm>
            <a:off x="8291513" y="6034088"/>
            <a:ext cx="596900" cy="596900"/>
          </a:xfrm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65533"/>
              </p:ext>
            </p:extLst>
          </p:nvPr>
        </p:nvGraphicFramePr>
        <p:xfrm>
          <a:off x="228599" y="1143000"/>
          <a:ext cx="8763001" cy="5334008"/>
        </p:xfrm>
        <a:graphic>
          <a:graphicData uri="http://schemas.openxmlformats.org/drawingml/2006/table">
            <a:tbl>
              <a:tblPr/>
              <a:tblGrid>
                <a:gridCol w="2204529"/>
                <a:gridCol w="248009"/>
                <a:gridCol w="229638"/>
                <a:gridCol w="275566"/>
                <a:gridCol w="275566"/>
                <a:gridCol w="213563"/>
                <a:gridCol w="192896"/>
                <a:gridCol w="192896"/>
                <a:gridCol w="174525"/>
                <a:gridCol w="192896"/>
                <a:gridCol w="192896"/>
                <a:gridCol w="146969"/>
                <a:gridCol w="158451"/>
                <a:gridCol w="156154"/>
                <a:gridCol w="158451"/>
                <a:gridCol w="174525"/>
                <a:gridCol w="158451"/>
                <a:gridCol w="137782"/>
                <a:gridCol w="137782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  <a:gridCol w="130894"/>
              </a:tblGrid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860">
                <a:tc gridSpan="4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FCV TCO Project Timeline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8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Activity</a:t>
                      </a:r>
                    </a:p>
                  </a:txBody>
                  <a:tcPr marL="6518" marR="6518" marT="6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6518" marR="6518" marT="6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FCV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ERIKS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Nov-Dec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Jan-Dec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Jan-April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June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July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Sept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1: Health Check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2: Mapping &amp; Matching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Binh Duong Plant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HaNam Plant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3: Amend Approach to Outsource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Trial - Q3 Maintenance 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 Evaluate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Trial - Q4 Maintenance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 Evaluate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4: Contract &amp; SAP Contract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 contract Creation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 Negotiation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Vendor Reduction, Cost savings Calculation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5: Alternative Parts - TCO Savings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 of ERIKS alternative parts - non manufactured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 of ERIKS alternative parts - ERIKS manufactured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Alternative part trial plan (short interval)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Non-food contact spare parts Trial run in BD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Non-food contact spare parts Trial run in HN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contact spare parts trial run in BD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contact spare parts trial run in HN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 evaluate, cost savings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6: VMI Setup 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Identify critical, high-turnover, consumables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Identify VMI stocking requirements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VMI setup in plant BD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VMI setup in plant HN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15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VMI kick-off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18" marR="6518" marT="6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5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"/>
          <p:cNvGrpSpPr>
            <a:grpSpLocks/>
          </p:cNvGrpSpPr>
          <p:nvPr/>
        </p:nvGrpSpPr>
        <p:grpSpPr bwMode="auto">
          <a:xfrm>
            <a:off x="1147763" y="2244725"/>
            <a:ext cx="7745412" cy="2732088"/>
            <a:chOff x="714" y="1489"/>
            <a:chExt cx="5046" cy="1721"/>
          </a:xfrm>
        </p:grpSpPr>
        <p:pic>
          <p:nvPicPr>
            <p:cNvPr id="14339" name="Picture 11" descr="CSR pp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5" r="26126"/>
            <a:stretch>
              <a:fillRect/>
            </a:stretch>
          </p:blipFill>
          <p:spPr bwMode="auto">
            <a:xfrm>
              <a:off x="714" y="1489"/>
              <a:ext cx="1604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12" descr="Benefit platforms pp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9" r="8496"/>
            <a:stretch>
              <a:fillRect/>
            </a:stretch>
          </p:blipFill>
          <p:spPr bwMode="auto">
            <a:xfrm>
              <a:off x="3900" y="1489"/>
              <a:ext cx="1860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13" descr="Aspiration pp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36" t="20705" r="5331" b="17270"/>
            <a:stretch>
              <a:fillRect/>
            </a:stretch>
          </p:blipFill>
          <p:spPr bwMode="auto">
            <a:xfrm>
              <a:off x="2313" y="1489"/>
              <a:ext cx="1892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147763" y="5181600"/>
            <a:ext cx="390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Objective</a:t>
            </a:r>
            <a:endParaRPr lang="nl-NL" dirty="0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691153"/>
            <a:ext cx="3740150" cy="3734985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solidFill>
                  <a:schemeClr val="tx1"/>
                </a:solidFill>
              </a:rPr>
              <a:t>To seek a </a:t>
            </a:r>
            <a:r>
              <a:rPr lang="en-US" dirty="0">
                <a:latin typeface="+mj-lt"/>
                <a:ea typeface="+mj-ea"/>
                <a:cs typeface="+mj-cs"/>
              </a:rPr>
              <a:t>Strategy Go </a:t>
            </a:r>
            <a:r>
              <a:rPr lang="vi-VN" dirty="0" smtClean="0">
                <a:solidFill>
                  <a:schemeClr val="tx1"/>
                </a:solidFill>
              </a:rPr>
              <a:t>to :</a:t>
            </a:r>
          </a:p>
          <a:p>
            <a:pPr marL="457200" indent="-457200" eaLnBrk="1" hangingPunct="1">
              <a:buAutoNum type="arabicPeriod"/>
            </a:pPr>
            <a:r>
              <a:rPr lang="vi-VN" sz="1600" dirty="0" smtClean="0">
                <a:solidFill>
                  <a:schemeClr val="tx1"/>
                </a:solidFill>
              </a:rPr>
              <a:t>Consolidate and centralize spare parts sourcing process into 1 supplier - ERIKS</a:t>
            </a:r>
          </a:p>
          <a:p>
            <a:pPr marL="457200" indent="-457200" eaLnBrk="1" hangingPunct="1">
              <a:buAutoNum type="arabicPeriod"/>
            </a:pPr>
            <a:r>
              <a:rPr lang="vi-VN" sz="1600" dirty="0" smtClean="0">
                <a:solidFill>
                  <a:schemeClr val="tx1"/>
                </a:solidFill>
              </a:rPr>
              <a:t>Create SAP contract and contract agreement with ERIKS for the year 2018 </a:t>
            </a:r>
          </a:p>
          <a:p>
            <a:pPr marL="0" indent="0" eaLnBrk="1" hangingPunct="1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6148" name="Picture Placeholder 3"/>
          <p:cNvSpPr>
            <a:spLocks noGrp="1" noTextEdit="1"/>
          </p:cNvSpPr>
          <p:nvPr>
            <p:ph type="pic" sz="quarter" idx="11"/>
          </p:nvPr>
        </p:nvSpPr>
        <p:spPr>
          <a:xfrm>
            <a:off x="8291513" y="6034088"/>
            <a:ext cx="596900" cy="596900"/>
          </a:xfrm>
        </p:spPr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3551" r="4075"/>
          <a:stretch/>
        </p:blipFill>
        <p:spPr bwMode="auto">
          <a:xfrm>
            <a:off x="4530560" y="1524000"/>
            <a:ext cx="394545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47" y="4198175"/>
            <a:ext cx="2213662" cy="137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09" y="4191000"/>
            <a:ext cx="1765119" cy="137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6" t="11728" r="1280" b="78310"/>
          <a:stretch/>
        </p:blipFill>
        <p:spPr bwMode="auto">
          <a:xfrm>
            <a:off x="540406" y="4251710"/>
            <a:ext cx="3791132" cy="51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7" t="34159" r="1419" b="56757"/>
          <a:stretch/>
        </p:blipFill>
        <p:spPr bwMode="auto">
          <a:xfrm>
            <a:off x="533400" y="4724082"/>
            <a:ext cx="3791132" cy="4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7" t="46062" r="1419" b="45019"/>
          <a:stretch/>
        </p:blipFill>
        <p:spPr bwMode="auto">
          <a:xfrm>
            <a:off x="532560" y="5194114"/>
            <a:ext cx="379113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6350339" y="3206087"/>
            <a:ext cx="430911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94D9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outsourcing?</a:t>
            </a:r>
          </a:p>
        </p:txBody>
      </p:sp>
      <p:sp>
        <p:nvSpPr>
          <p:cNvPr id="13" name="Toelichting met afgeronde rechthoek 4"/>
          <p:cNvSpPr/>
          <p:nvPr/>
        </p:nvSpPr>
        <p:spPr bwMode="auto">
          <a:xfrm>
            <a:off x="448485" y="1590886"/>
            <a:ext cx="3132409" cy="623993"/>
          </a:xfrm>
          <a:prstGeom prst="wedgeRoundRectCallout">
            <a:avLst/>
          </a:prstGeom>
          <a:solidFill>
            <a:sysClr val="window" lastClr="FFFFFF"/>
          </a:solidFill>
          <a:ln w="12700" cap="flat" cmpd="sng" algn="ctr">
            <a:solidFill>
              <a:srgbClr val="34B6E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34B6E4"/>
              </a:buClr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MRO &lt; 10% of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spend</a:t>
            </a:r>
            <a:endParaRPr kumimoji="0" lang="nl-NL" altLang="nl-NL" sz="1800" b="1" i="0" u="none" strike="noStrike" kern="0" cap="none" spc="0" normalizeH="0" baseline="0" noProof="0" dirty="0" smtClean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oelichting met afgeronde rechthoek 5"/>
          <p:cNvSpPr/>
          <p:nvPr/>
        </p:nvSpPr>
        <p:spPr bwMode="auto">
          <a:xfrm>
            <a:off x="448484" y="5122685"/>
            <a:ext cx="3268601" cy="680720"/>
          </a:xfrm>
          <a:prstGeom prst="wedgeRoundRectCallout">
            <a:avLst/>
          </a:prstGeom>
          <a:solidFill>
            <a:sysClr val="window" lastClr="FFFFFF"/>
          </a:solidFill>
          <a:ln w="12700" cap="flat" cmpd="sng" algn="ctr">
            <a:solidFill>
              <a:srgbClr val="34B6E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34B6E4"/>
              </a:buClr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90% of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orders/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orderlines</a:t>
            </a:r>
            <a:endParaRPr kumimoji="0" lang="nl-NL" altLang="nl-NL" sz="1800" b="1" i="0" u="none" strike="noStrike" kern="0" cap="none" spc="0" normalizeH="0" baseline="0" noProof="0" dirty="0" smtClean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oelichting met afgeronde rechthoek 6"/>
          <p:cNvSpPr/>
          <p:nvPr/>
        </p:nvSpPr>
        <p:spPr bwMode="auto">
          <a:xfrm>
            <a:off x="5335634" y="2674615"/>
            <a:ext cx="3268601" cy="680720"/>
          </a:xfrm>
          <a:prstGeom prst="wedgeRoundRectCallout">
            <a:avLst/>
          </a:prstGeom>
          <a:solidFill>
            <a:sysClr val="window" lastClr="FFFFFF"/>
          </a:solidFill>
          <a:ln w="12700" cap="flat" cmpd="sng" algn="ctr">
            <a:solidFill>
              <a:srgbClr val="34B6E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34B6E4"/>
              </a:buClr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80% of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suppliers</a:t>
            </a:r>
            <a:endParaRPr kumimoji="0" lang="nl-NL" altLang="nl-NL" sz="1800" b="1" i="0" u="none" strike="noStrike" kern="0" cap="none" spc="0" normalizeH="0" baseline="0" noProof="0" dirty="0" smtClean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oelichting met afgeronde rechthoek 8"/>
          <p:cNvSpPr/>
          <p:nvPr/>
        </p:nvSpPr>
        <p:spPr bwMode="auto">
          <a:xfrm>
            <a:off x="448485" y="3896360"/>
            <a:ext cx="2519547" cy="680720"/>
          </a:xfrm>
          <a:prstGeom prst="wedgeRoundRectCallout">
            <a:avLst/>
          </a:prstGeom>
          <a:solidFill>
            <a:sysClr val="window" lastClr="FFFFFF"/>
          </a:solidFill>
          <a:ln w="12700" cap="flat" cmpd="sng" algn="ctr">
            <a:solidFill>
              <a:srgbClr val="34B6E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34B6E4"/>
              </a:buClr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Fragmented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supplier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base</a:t>
            </a:r>
          </a:p>
        </p:txBody>
      </p:sp>
      <p:sp>
        <p:nvSpPr>
          <p:cNvPr id="18" name="Toelichting met afgeronde rechthoek 9"/>
          <p:cNvSpPr/>
          <p:nvPr/>
        </p:nvSpPr>
        <p:spPr bwMode="auto">
          <a:xfrm>
            <a:off x="5335634" y="1590886"/>
            <a:ext cx="3268601" cy="680720"/>
          </a:xfrm>
          <a:prstGeom prst="wedgeRoundRectCallout">
            <a:avLst/>
          </a:prstGeom>
          <a:solidFill>
            <a:sysClr val="window" lastClr="FFFFFF"/>
          </a:solidFill>
          <a:ln w="12700" cap="flat" cmpd="sng" algn="ctr">
            <a:solidFill>
              <a:srgbClr val="34B6E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34B6E4"/>
              </a:buClr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stock (WC)</a:t>
            </a:r>
          </a:p>
        </p:txBody>
      </p:sp>
      <p:sp>
        <p:nvSpPr>
          <p:cNvPr id="19" name="Toelichting met afgeronde rechthoek 10"/>
          <p:cNvSpPr/>
          <p:nvPr/>
        </p:nvSpPr>
        <p:spPr bwMode="auto">
          <a:xfrm>
            <a:off x="5335634" y="5122685"/>
            <a:ext cx="3268601" cy="680720"/>
          </a:xfrm>
          <a:prstGeom prst="wedgeRoundRectCallout">
            <a:avLst/>
          </a:prstGeom>
          <a:solidFill>
            <a:sysClr val="window" lastClr="FFFFFF"/>
          </a:solidFill>
          <a:ln w="12700" cap="flat" cmpd="sng" algn="ctr">
            <a:solidFill>
              <a:srgbClr val="34B6E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34B6E4"/>
              </a:buClr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focus /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little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synergy</a:t>
            </a:r>
            <a:endParaRPr kumimoji="0" lang="nl-NL" altLang="nl-NL" sz="1800" b="1" i="0" u="none" strike="noStrike" kern="0" cap="none" spc="0" normalizeH="0" baseline="0" noProof="0" dirty="0" smtClean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oelichting met afgeronde rechthoek 11"/>
          <p:cNvSpPr/>
          <p:nvPr/>
        </p:nvSpPr>
        <p:spPr bwMode="auto">
          <a:xfrm>
            <a:off x="448485" y="2649630"/>
            <a:ext cx="3268601" cy="680720"/>
          </a:xfrm>
          <a:prstGeom prst="wedgeRoundRectCallout">
            <a:avLst/>
          </a:prstGeom>
          <a:solidFill>
            <a:sysClr val="window" lastClr="FFFFFF"/>
          </a:solidFill>
          <a:ln w="12700" cap="flat" cmpd="sng" algn="ctr">
            <a:solidFill>
              <a:srgbClr val="34B6E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34B6E4"/>
              </a:buClr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Little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spend</a:t>
            </a: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takes a lot of time</a:t>
            </a:r>
            <a:endParaRPr kumimoji="0" lang="nl-NL" altLang="nl-NL" sz="2800" b="1" i="0" u="none" strike="noStrike" kern="0" cap="none" spc="0" normalizeH="0" baseline="0" noProof="0" dirty="0" smtClean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Toelichting met afgeronde rechthoek 7"/>
          <p:cNvSpPr/>
          <p:nvPr/>
        </p:nvSpPr>
        <p:spPr bwMode="auto">
          <a:xfrm>
            <a:off x="6207261" y="3896360"/>
            <a:ext cx="2396974" cy="680720"/>
          </a:xfrm>
          <a:prstGeom prst="wedgeRoundRectCallout">
            <a:avLst/>
          </a:prstGeom>
          <a:solidFill>
            <a:sysClr val="window" lastClr="FFFFFF"/>
          </a:solidFill>
          <a:ln w="12700" cap="flat" cmpd="sng" algn="ctr">
            <a:solidFill>
              <a:srgbClr val="34B6E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0" tIns="360000" rIns="360000" bIns="360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34B6E4"/>
              </a:buClr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</a:t>
            </a:r>
            <a:r>
              <a:rPr kumimoji="0" lang="nl-NL" altLang="nl-NL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standardization</a:t>
            </a:r>
            <a:endParaRPr kumimoji="0" lang="nl-NL" altLang="nl-NL" sz="1800" b="1" i="0" u="none" strike="noStrike" kern="0" cap="none" spc="0" normalizeH="0" baseline="0" noProof="0" dirty="0" smtClean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9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grpSp>
        <p:nvGrpSpPr>
          <p:cNvPr id="37" name="Group 15"/>
          <p:cNvGrpSpPr>
            <a:grpSpLocks/>
          </p:cNvGrpSpPr>
          <p:nvPr/>
        </p:nvGrpSpPr>
        <p:grpSpPr bwMode="auto">
          <a:xfrm>
            <a:off x="228600" y="2152035"/>
            <a:ext cx="8631498" cy="4019715"/>
            <a:chOff x="100205" y="20744284"/>
            <a:chExt cx="8924668" cy="4486347"/>
          </a:xfrm>
        </p:grpSpPr>
        <p:grpSp>
          <p:nvGrpSpPr>
            <p:cNvPr id="38" name="Group 32"/>
            <p:cNvGrpSpPr>
              <a:grpSpLocks/>
            </p:cNvGrpSpPr>
            <p:nvPr/>
          </p:nvGrpSpPr>
          <p:grpSpPr bwMode="auto">
            <a:xfrm>
              <a:off x="100205" y="20744284"/>
              <a:ext cx="8913620" cy="574744"/>
              <a:chOff x="270632" y="4058637"/>
              <a:chExt cx="8914645" cy="574475"/>
            </a:xfrm>
          </p:grpSpPr>
          <p:sp>
            <p:nvSpPr>
              <p:cNvPr id="74" name="Right Triangle 73"/>
              <p:cNvSpPr/>
              <p:nvPr/>
            </p:nvSpPr>
            <p:spPr>
              <a:xfrm rot="5400000">
                <a:off x="270766" y="4058504"/>
                <a:ext cx="574474" cy="574741"/>
              </a:xfrm>
              <a:prstGeom prst="rtTriangle">
                <a:avLst/>
              </a:prstGeom>
              <a:solidFill>
                <a:srgbClr val="E921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5" name="Straight Connector 74"/>
              <p:cNvCxnSpPr>
                <a:stCxn id="74" idx="2"/>
              </p:cNvCxnSpPr>
              <p:nvPr/>
            </p:nvCxnSpPr>
            <p:spPr>
              <a:xfrm>
                <a:off x="270632" y="4058637"/>
                <a:ext cx="8914645" cy="0"/>
              </a:xfrm>
              <a:prstGeom prst="line">
                <a:avLst/>
              </a:prstGeom>
              <a:ln>
                <a:solidFill>
                  <a:srgbClr val="E9214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736600" y="20801329"/>
              <a:ext cx="7943850" cy="58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E92145"/>
                  </a:solidFill>
                  <a:latin typeface="Cambria" pitchFamily="18" charset="0"/>
                </a:rPr>
                <a:t>FACTORS affect PROJECT VISIBILITY</a:t>
              </a:r>
            </a:p>
          </p:txBody>
        </p:sp>
        <p:sp>
          <p:nvSpPr>
            <p:cNvPr id="40" name="Hexagon 39"/>
            <p:cNvSpPr/>
            <p:nvPr/>
          </p:nvSpPr>
          <p:spPr bwMode="auto">
            <a:xfrm rot="5400000">
              <a:off x="769836" y="21613289"/>
              <a:ext cx="1728991" cy="1490663"/>
            </a:xfrm>
            <a:prstGeom prst="hexagon">
              <a:avLst/>
            </a:prstGeom>
            <a:solidFill>
              <a:srgbClr val="2567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12"/>
            <p:cNvSpPr txBox="1">
              <a:spLocks noChangeArrowheads="1"/>
            </p:cNvSpPr>
            <p:nvPr/>
          </p:nvSpPr>
          <p:spPr bwMode="auto">
            <a:xfrm>
              <a:off x="923925" y="21694864"/>
              <a:ext cx="13700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DAE8A1"/>
                </a:solidFill>
              </a:endParaRPr>
            </a:p>
          </p:txBody>
        </p:sp>
        <p:sp>
          <p:nvSpPr>
            <p:cNvPr id="42" name="TextBox 45"/>
            <p:cNvSpPr txBox="1">
              <a:spLocks noChangeArrowheads="1"/>
            </p:cNvSpPr>
            <p:nvPr/>
          </p:nvSpPr>
          <p:spPr bwMode="auto">
            <a:xfrm>
              <a:off x="973138" y="22221950"/>
              <a:ext cx="1320800" cy="75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i="1" dirty="0">
                  <a:solidFill>
                    <a:srgbClr val="DAE8A1"/>
                  </a:solidFill>
                </a:rPr>
                <a:t>3-month contract pending</a:t>
              </a:r>
            </a:p>
          </p:txBody>
        </p:sp>
        <p:grpSp>
          <p:nvGrpSpPr>
            <p:cNvPr id="43" name="Group 13"/>
            <p:cNvGrpSpPr>
              <a:grpSpLocks/>
            </p:cNvGrpSpPr>
            <p:nvPr/>
          </p:nvGrpSpPr>
          <p:grpSpPr bwMode="auto">
            <a:xfrm>
              <a:off x="924162" y="21494126"/>
              <a:ext cx="5265502" cy="1728991"/>
              <a:chOff x="1874344" y="20782568"/>
              <a:chExt cx="5266409" cy="1728872"/>
            </a:xfrm>
          </p:grpSpPr>
          <p:sp>
            <p:nvSpPr>
              <p:cNvPr id="70" name="Hexagon 69"/>
              <p:cNvSpPr/>
              <p:nvPr/>
            </p:nvSpPr>
            <p:spPr>
              <a:xfrm rot="5400000">
                <a:off x="5530857" y="20901544"/>
                <a:ext cx="1728872" cy="1490920"/>
              </a:xfrm>
              <a:prstGeom prst="hexagon">
                <a:avLst/>
              </a:prstGeom>
              <a:solidFill>
                <a:srgbClr val="E9214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50"/>
              <p:cNvSpPr txBox="1">
                <a:spLocks noChangeArrowheads="1"/>
              </p:cNvSpPr>
              <p:nvPr/>
            </p:nvSpPr>
            <p:spPr bwMode="auto">
              <a:xfrm>
                <a:off x="5682964" y="20914723"/>
                <a:ext cx="13716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FFFFFF"/>
                    </a:solidFill>
                  </a:rPr>
                  <a:t>FC</a:t>
                </a:r>
              </a:p>
            </p:txBody>
          </p:sp>
          <p:sp>
            <p:nvSpPr>
              <p:cNvPr id="72" name="TextBox 51"/>
              <p:cNvSpPr txBox="1">
                <a:spLocks noChangeArrowheads="1"/>
              </p:cNvSpPr>
              <p:nvPr/>
            </p:nvSpPr>
            <p:spPr bwMode="auto">
              <a:xfrm>
                <a:off x="5651870" y="21463090"/>
                <a:ext cx="1487741" cy="535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i="1" dirty="0" smtClean="0">
                    <a:solidFill>
                      <a:srgbClr val="FFFFFF"/>
                    </a:solidFill>
                  </a:rPr>
                  <a:t>C-Work Data imperfect  </a:t>
                </a:r>
                <a:endParaRPr lang="en-US" altLang="en-US" sz="1600" i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TextBox 50"/>
              <p:cNvSpPr txBox="1">
                <a:spLocks noChangeArrowheads="1"/>
              </p:cNvSpPr>
              <p:nvPr/>
            </p:nvSpPr>
            <p:spPr bwMode="auto">
              <a:xfrm>
                <a:off x="1874344" y="20871381"/>
                <a:ext cx="13716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FFFFFF"/>
                    </a:solidFill>
                  </a:rPr>
                  <a:t>FC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>
              <a:off x="2379663" y="22346714"/>
              <a:ext cx="404812" cy="11113"/>
            </a:xfrm>
            <a:prstGeom prst="line">
              <a:avLst/>
            </a:prstGeom>
            <a:ln>
              <a:solidFill>
                <a:srgbClr val="56B87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 bwMode="auto">
            <a:xfrm>
              <a:off x="2506663" y="22275267"/>
              <a:ext cx="146050" cy="144480"/>
            </a:xfrm>
            <a:prstGeom prst="ellipse">
              <a:avLst/>
            </a:prstGeom>
            <a:solidFill>
              <a:srgbClr val="56B8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ight Triangle 45"/>
            <p:cNvSpPr/>
            <p:nvPr/>
          </p:nvSpPr>
          <p:spPr bwMode="auto">
            <a:xfrm rot="5400000">
              <a:off x="203207" y="23615461"/>
              <a:ext cx="392158" cy="474663"/>
            </a:xfrm>
            <a:prstGeom prst="rtTriangle">
              <a:avLst/>
            </a:prstGeom>
            <a:solidFill>
              <a:srgbClr val="56B8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61"/>
            <p:cNvSpPr txBox="1">
              <a:spLocks noChangeArrowheads="1"/>
            </p:cNvSpPr>
            <p:nvPr/>
          </p:nvSpPr>
          <p:spPr bwMode="auto">
            <a:xfrm>
              <a:off x="736600" y="23636100"/>
              <a:ext cx="7826292" cy="65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3600" b="1" dirty="0" smtClean="0">
                  <a:solidFill>
                    <a:srgbClr val="56B87E"/>
                  </a:solidFill>
                </a:rPr>
                <a:t>9/</a:t>
              </a:r>
              <a:r>
                <a:rPr lang="en-US" altLang="en-US" sz="1800" b="1" dirty="0" smtClean="0">
                  <a:solidFill>
                    <a:srgbClr val="56B87E"/>
                  </a:solidFill>
                </a:rPr>
                <a:t>10</a:t>
              </a:r>
              <a:r>
                <a:rPr lang="vi-VN" altLang="en-US" sz="1800" b="1" dirty="0" smtClean="0">
                  <a:solidFill>
                    <a:srgbClr val="56B87E"/>
                  </a:solidFill>
                </a:rPr>
                <a:t> related personels </a:t>
              </a:r>
              <a:r>
                <a:rPr lang="en-US" altLang="en-US" sz="1800" b="1" dirty="0" smtClean="0">
                  <a:solidFill>
                    <a:srgbClr val="56B87E"/>
                  </a:solidFill>
                </a:rPr>
                <a:t>believe this </a:t>
              </a:r>
              <a:r>
                <a:rPr lang="en-US" altLang="en-US" sz="1800" b="1" dirty="0" smtClean="0">
                  <a:solidFill>
                    <a:srgbClr val="56B8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</a:t>
              </a:r>
              <a:r>
                <a:rPr lang="en-US" altLang="en-US" sz="1800" b="1" dirty="0" smtClean="0">
                  <a:solidFill>
                    <a:srgbClr val="56B87E"/>
                  </a:solidFill>
                </a:rPr>
                <a:t> is </a:t>
              </a:r>
              <a:r>
                <a:rPr lang="en-US" altLang="en-US" sz="1800" b="1" dirty="0" smtClean="0">
                  <a:solidFill>
                    <a:srgbClr val="56B8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NOT FEASIBLE</a:t>
              </a:r>
            </a:p>
          </p:txBody>
        </p:sp>
        <p:sp>
          <p:nvSpPr>
            <p:cNvPr id="51" name="TextBox 64"/>
            <p:cNvSpPr txBox="1">
              <a:spLocks noChangeArrowheads="1"/>
            </p:cNvSpPr>
            <p:nvPr/>
          </p:nvSpPr>
          <p:spPr bwMode="auto">
            <a:xfrm>
              <a:off x="1574860" y="24581406"/>
              <a:ext cx="3043236" cy="41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25676A"/>
                </a:solidFill>
              </a:endParaRPr>
            </a:p>
          </p:txBody>
        </p:sp>
        <p:sp>
          <p:nvSpPr>
            <p:cNvPr id="52" name="TextBox 65"/>
            <p:cNvSpPr txBox="1">
              <a:spLocks noChangeArrowheads="1"/>
            </p:cNvSpPr>
            <p:nvPr/>
          </p:nvSpPr>
          <p:spPr bwMode="auto">
            <a:xfrm>
              <a:off x="211319" y="24756594"/>
              <a:ext cx="8813554" cy="47403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lvl="0" algn="ctr" eaLnBrk="1" hangingPunct="1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altLang="en-US" sz="2000" b="1" dirty="0">
                  <a:solidFill>
                    <a:srgbClr val="25676A"/>
                  </a:solidFill>
                  <a:latin typeface="Verdana" pitchFamily="34" charset="0"/>
                  <a:ea typeface="+mn-ea"/>
                </a:rPr>
                <a:t>However, </a:t>
              </a:r>
              <a:r>
                <a:rPr lang="en-US" altLang="en-US" sz="2400" b="1" dirty="0">
                  <a:solidFill>
                    <a:srgbClr val="25676A"/>
                  </a:solidFill>
                  <a:latin typeface="Verdana" pitchFamily="34" charset="0"/>
                  <a:ea typeface="+mn-ea"/>
                </a:rPr>
                <a:t>the </a:t>
              </a:r>
              <a:r>
                <a:rPr lang="en-US" altLang="en-US" sz="2400" b="1" u="sng" dirty="0">
                  <a:solidFill>
                    <a:srgbClr val="25676A"/>
                  </a:solidFill>
                  <a:latin typeface="Verdana" pitchFamily="34" charset="0"/>
                  <a:ea typeface="+mn-ea"/>
                </a:rPr>
                <a:t>PROJECT</a:t>
              </a:r>
              <a:r>
                <a:rPr lang="en-US" altLang="en-US" sz="2400" b="1" dirty="0">
                  <a:solidFill>
                    <a:srgbClr val="25676A"/>
                  </a:solidFill>
                  <a:latin typeface="Verdana" pitchFamily="34" charset="0"/>
                  <a:ea typeface="+mn-ea"/>
                </a:rPr>
                <a:t>’s </a:t>
              </a:r>
              <a:r>
                <a:rPr lang="en-US" altLang="en-US" sz="2400" b="1" dirty="0" smtClean="0">
                  <a:solidFill>
                    <a:srgbClr val="25676A"/>
                  </a:solidFill>
                </a:rPr>
                <a:t>APPROACH</a:t>
              </a:r>
              <a:r>
                <a:rPr lang="vi-VN" altLang="en-US" sz="2400" b="1" dirty="0" smtClean="0">
                  <a:solidFill>
                    <a:srgbClr val="25676A"/>
                  </a:solidFill>
                </a:rPr>
                <a:t> </a:t>
              </a:r>
              <a:r>
                <a:rPr lang="en-US" altLang="en-US" sz="2400" b="1" dirty="0">
                  <a:solidFill>
                    <a:srgbClr val="25676A"/>
                  </a:solidFill>
                </a:rPr>
                <a:t>is the MAIN </a:t>
              </a:r>
              <a:r>
                <a:rPr lang="en-US" altLang="en-US" sz="2400" b="1" dirty="0" smtClean="0">
                  <a:solidFill>
                    <a:srgbClr val="25676A"/>
                  </a:solidFill>
                </a:rPr>
                <a:t>factor</a:t>
              </a:r>
              <a:endParaRPr lang="en-US" altLang="en-US" sz="2400" b="1" dirty="0">
                <a:solidFill>
                  <a:srgbClr val="25676A"/>
                </a:solidFill>
              </a:endParaRPr>
            </a:p>
          </p:txBody>
        </p:sp>
        <p:grpSp>
          <p:nvGrpSpPr>
            <p:cNvPr id="58" name="Group 11"/>
            <p:cNvGrpSpPr>
              <a:grpSpLocks/>
            </p:cNvGrpSpPr>
            <p:nvPr/>
          </p:nvGrpSpPr>
          <p:grpSpPr bwMode="auto">
            <a:xfrm>
              <a:off x="2787650" y="21494825"/>
              <a:ext cx="1490663" cy="1728907"/>
              <a:chOff x="3123914" y="20783267"/>
              <a:chExt cx="1490663" cy="1728788"/>
            </a:xfrm>
          </p:grpSpPr>
          <p:sp>
            <p:nvSpPr>
              <p:cNvPr id="67" name="Hexagon 66"/>
              <p:cNvSpPr/>
              <p:nvPr/>
            </p:nvSpPr>
            <p:spPr>
              <a:xfrm rot="5400000">
                <a:off x="3004810" y="20901672"/>
                <a:ext cx="1728872" cy="1490663"/>
              </a:xfrm>
              <a:prstGeom prst="hexagon">
                <a:avLst/>
              </a:prstGeom>
              <a:noFill/>
              <a:ln w="12700" cmpd="sng">
                <a:solidFill>
                  <a:srgbClr val="1F232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48"/>
              <p:cNvSpPr txBox="1">
                <a:spLocks noChangeArrowheads="1"/>
              </p:cNvSpPr>
              <p:nvPr/>
            </p:nvSpPr>
            <p:spPr bwMode="auto">
              <a:xfrm>
                <a:off x="3208052" y="21620211"/>
                <a:ext cx="1320800" cy="757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i="1" dirty="0">
                    <a:solidFill>
                      <a:srgbClr val="1F2329"/>
                    </a:solidFill>
                  </a:rPr>
                  <a:t>Complete new set of staff</a:t>
                </a:r>
              </a:p>
            </p:txBody>
          </p:sp>
          <p:pic>
            <p:nvPicPr>
              <p:cNvPr id="6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3105" y="21195417"/>
                <a:ext cx="1124446" cy="341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59" name="Straight Connector 58"/>
            <p:cNvCxnSpPr/>
            <p:nvPr/>
          </p:nvCxnSpPr>
          <p:spPr bwMode="auto">
            <a:xfrm>
              <a:off x="4291013" y="22361002"/>
              <a:ext cx="403225" cy="12701"/>
            </a:xfrm>
            <a:prstGeom prst="line">
              <a:avLst/>
            </a:prstGeom>
            <a:ln>
              <a:solidFill>
                <a:srgbClr val="56B87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 bwMode="auto">
            <a:xfrm>
              <a:off x="4416425" y="22289557"/>
              <a:ext cx="146050" cy="144479"/>
            </a:xfrm>
            <a:prstGeom prst="ellipse">
              <a:avLst/>
            </a:prstGeom>
            <a:solidFill>
              <a:srgbClr val="56B8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6188075" y="22375292"/>
              <a:ext cx="404813" cy="11113"/>
            </a:xfrm>
            <a:prstGeom prst="line">
              <a:avLst/>
            </a:prstGeom>
            <a:ln>
              <a:solidFill>
                <a:srgbClr val="56B87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 bwMode="auto">
            <a:xfrm>
              <a:off x="6315075" y="22303846"/>
              <a:ext cx="146050" cy="144480"/>
            </a:xfrm>
            <a:prstGeom prst="ellipse">
              <a:avLst/>
            </a:prstGeom>
            <a:solidFill>
              <a:srgbClr val="56B8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150"/>
            <p:cNvGrpSpPr>
              <a:grpSpLocks/>
            </p:cNvGrpSpPr>
            <p:nvPr/>
          </p:nvGrpSpPr>
          <p:grpSpPr bwMode="auto">
            <a:xfrm>
              <a:off x="6602413" y="21494754"/>
              <a:ext cx="1490662" cy="1728788"/>
              <a:chOff x="3123914" y="20783196"/>
              <a:chExt cx="1490663" cy="1728669"/>
            </a:xfrm>
          </p:grpSpPr>
          <p:sp>
            <p:nvSpPr>
              <p:cNvPr id="65" name="Hexagon 64"/>
              <p:cNvSpPr/>
              <p:nvPr/>
            </p:nvSpPr>
            <p:spPr>
              <a:xfrm rot="5400000">
                <a:off x="3004809" y="20901672"/>
                <a:ext cx="1728872" cy="1490663"/>
              </a:xfrm>
              <a:prstGeom prst="hexagon">
                <a:avLst/>
              </a:prstGeom>
              <a:noFill/>
              <a:ln w="12700" cmpd="sng">
                <a:solidFill>
                  <a:srgbClr val="1F232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TextBox 48"/>
              <p:cNvSpPr txBox="1">
                <a:spLocks noChangeArrowheads="1"/>
              </p:cNvSpPr>
              <p:nvPr/>
            </p:nvSpPr>
            <p:spPr bwMode="auto">
              <a:xfrm>
                <a:off x="3180755" y="21579267"/>
                <a:ext cx="1406527" cy="757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i="1">
                    <a:solidFill>
                      <a:srgbClr val="1F2329"/>
                    </a:solidFill>
                  </a:rPr>
                  <a:t>Delay mapping &amp; matching</a:t>
                </a:r>
              </a:p>
            </p:txBody>
          </p:sp>
        </p:grp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863" y="21906016"/>
              <a:ext cx="1123950" cy="34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Right Triangle 75"/>
          <p:cNvSpPr/>
          <p:nvPr/>
        </p:nvSpPr>
        <p:spPr bwMode="auto">
          <a:xfrm rot="5400000">
            <a:off x="833744" y="246646"/>
            <a:ext cx="503273" cy="1833215"/>
          </a:xfrm>
          <a:prstGeom prst="rtTriangle">
            <a:avLst/>
          </a:prstGeom>
          <a:solidFill>
            <a:srgbClr val="E9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5379" y="1043871"/>
            <a:ext cx="8524034" cy="829854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E921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84"/>
          <p:cNvSpPr txBox="1">
            <a:spLocks noChangeArrowheads="1"/>
          </p:cNvSpPr>
          <p:nvPr/>
        </p:nvSpPr>
        <p:spPr bwMode="auto">
          <a:xfrm>
            <a:off x="426712" y="1116197"/>
            <a:ext cx="582868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1F2329"/>
                </a:solidFill>
              </a:rPr>
              <a:t>DID YOU KNOW</a:t>
            </a:r>
          </a:p>
        </p:txBody>
      </p:sp>
      <p:sp>
        <p:nvSpPr>
          <p:cNvPr id="79" name="Rectangle 14339"/>
          <p:cNvSpPr>
            <a:spLocks noChangeArrowheads="1"/>
          </p:cNvSpPr>
          <p:nvPr/>
        </p:nvSpPr>
        <p:spPr bwMode="auto">
          <a:xfrm>
            <a:off x="442066" y="1350504"/>
            <a:ext cx="8407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143C3E"/>
                </a:solidFill>
                <a:latin typeface="Arial" pitchFamily="34" charset="0"/>
                <a:cs typeface="Arial" pitchFamily="34" charset="0"/>
              </a:rPr>
              <a:t>ERIKS project has been kicked start in Vietnam since </a:t>
            </a:r>
            <a:r>
              <a:rPr lang="en-US" altLang="en-US" sz="1400" b="1" dirty="0">
                <a:solidFill>
                  <a:srgbClr val="143C3E"/>
                </a:solidFill>
                <a:latin typeface="Arial" pitchFamily="34" charset="0"/>
                <a:cs typeface="Arial" pitchFamily="34" charset="0"/>
              </a:rPr>
              <a:t>Jan 2016</a:t>
            </a:r>
            <a:r>
              <a:rPr lang="en-US" altLang="en-US" sz="1400" dirty="0">
                <a:solidFill>
                  <a:srgbClr val="143C3E"/>
                </a:solidFill>
                <a:latin typeface="Arial" pitchFamily="34" charset="0"/>
                <a:cs typeface="Arial" pitchFamily="34" charset="0"/>
              </a:rPr>
              <a:t>; but </a:t>
            </a:r>
            <a:r>
              <a:rPr lang="en-US" altLang="en-US" sz="1400" b="1" dirty="0">
                <a:solidFill>
                  <a:srgbClr val="143C3E"/>
                </a:solidFill>
                <a:latin typeface="Arial" pitchFamily="34" charset="0"/>
                <a:cs typeface="Arial" pitchFamily="34" charset="0"/>
              </a:rPr>
              <a:t>over 1 year</a:t>
            </a:r>
            <a:r>
              <a:rPr lang="en-US" altLang="en-US" sz="1400" dirty="0">
                <a:solidFill>
                  <a:srgbClr val="143C3E"/>
                </a:solidFill>
                <a:latin typeface="Arial" pitchFamily="34" charset="0"/>
                <a:cs typeface="Arial" pitchFamily="34" charset="0"/>
              </a:rPr>
              <a:t>, it generates little to no savings due to many reasons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Amended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Rectangle 4"/>
          <p:cNvSpPr/>
          <p:nvPr/>
        </p:nvSpPr>
        <p:spPr>
          <a:xfrm>
            <a:off x="1588" y="990600"/>
            <a:ext cx="4594225" cy="579120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990600"/>
            <a:ext cx="4549775" cy="5791200"/>
          </a:xfrm>
          <a:prstGeom prst="rect">
            <a:avLst/>
          </a:prstGeom>
          <a:solidFill>
            <a:srgbClr val="CA0000"/>
          </a:solidFill>
          <a:ln>
            <a:solidFill>
              <a:srgbClr val="CA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4653210" y="1167825"/>
            <a:ext cx="412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Impact" pitchFamily="34" charset="0"/>
              </a:rPr>
              <a:t>Amended Approach </a:t>
            </a:r>
            <a:endParaRPr lang="en-US" altLang="en-US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27400" y="2233613"/>
            <a:ext cx="374650" cy="42703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600" y="2660651"/>
            <a:ext cx="476250" cy="474662"/>
          </a:xfrm>
          <a:prstGeom prst="round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73700" y="2233613"/>
            <a:ext cx="374650" cy="427038"/>
          </a:xfrm>
          <a:prstGeom prst="ellipse">
            <a:avLst/>
          </a:prstGeom>
          <a:solidFill>
            <a:srgbClr val="C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22900" y="2660651"/>
            <a:ext cx="476250" cy="474662"/>
          </a:xfrm>
          <a:prstGeom prst="roundRect">
            <a:avLst/>
          </a:prstGeom>
          <a:solidFill>
            <a:srgbClr val="C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374670" y="2446338"/>
            <a:ext cx="1065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A0000"/>
                </a:solidFill>
                <a:latin typeface="Impact" pitchFamily="34" charset="0"/>
              </a:rPr>
              <a:t>Hard savings</a:t>
            </a:r>
          </a:p>
        </p:txBody>
      </p:sp>
      <p:sp>
        <p:nvSpPr>
          <p:cNvPr id="13" name="Right Triangle 12"/>
          <p:cNvSpPr/>
          <p:nvPr/>
        </p:nvSpPr>
        <p:spPr>
          <a:xfrm rot="10800000">
            <a:off x="7600950" y="849313"/>
            <a:ext cx="1543050" cy="154305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417533" y="1167825"/>
            <a:ext cx="412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bg1"/>
                </a:solidFill>
                <a:latin typeface="Impact" pitchFamily="34" charset="0"/>
              </a:rPr>
              <a:t>Original </a:t>
            </a:r>
            <a:r>
              <a:rPr lang="en-US" altLang="en-US" sz="3200" dirty="0">
                <a:solidFill>
                  <a:schemeClr val="bg1"/>
                </a:solidFill>
                <a:latin typeface="Impact" pitchFamily="34" charset="0"/>
              </a:rPr>
              <a:t>A</a:t>
            </a:r>
            <a:r>
              <a:rPr lang="en-US" altLang="en-US" sz="3200" dirty="0" smtClean="0">
                <a:solidFill>
                  <a:schemeClr val="bg1"/>
                </a:solidFill>
                <a:latin typeface="Impact" pitchFamily="34" charset="0"/>
              </a:rPr>
              <a:t>pproach</a:t>
            </a:r>
            <a:endParaRPr lang="en-US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233383" y="2116138"/>
            <a:ext cx="1746250" cy="854075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38326"/>
            <a:ext cx="381952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eft Brace 17"/>
          <p:cNvSpPr/>
          <p:nvPr/>
        </p:nvSpPr>
        <p:spPr>
          <a:xfrm rot="10800000">
            <a:off x="6564311" y="1884036"/>
            <a:ext cx="352425" cy="4117975"/>
          </a:xfrm>
          <a:prstGeom prst="leftBrace">
            <a:avLst>
              <a:gd name="adj1" fmla="val 62368"/>
              <a:gd name="adj2" fmla="val 48303"/>
            </a:avLst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2228685" y="1948099"/>
            <a:ext cx="346075" cy="1162050"/>
          </a:xfrm>
          <a:prstGeom prst="leftBrace">
            <a:avLst>
              <a:gd name="adj1" fmla="val 62368"/>
              <a:gd name="adj2" fmla="val 46182"/>
            </a:avLst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7040838" y="1864698"/>
            <a:ext cx="1733522" cy="2421552"/>
            <a:chOff x="198897" y="1850567"/>
            <a:chExt cx="1108715" cy="2421552"/>
          </a:xfrm>
        </p:grpSpPr>
        <p:sp>
          <p:nvSpPr>
            <p:cNvPr id="21" name="Round Diagonal Corner Rectangle 20"/>
            <p:cNvSpPr/>
            <p:nvPr/>
          </p:nvSpPr>
          <p:spPr>
            <a:xfrm>
              <a:off x="205320" y="1850567"/>
              <a:ext cx="1099120" cy="108585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TextBox 50"/>
            <p:cNvSpPr txBox="1">
              <a:spLocks noChangeArrowheads="1"/>
            </p:cNvSpPr>
            <p:nvPr/>
          </p:nvSpPr>
          <p:spPr bwMode="auto">
            <a:xfrm>
              <a:off x="274046" y="2377473"/>
              <a:ext cx="9715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400" dirty="0">
                <a:solidFill>
                  <a:srgbClr val="1F497D"/>
                </a:solidFill>
                <a:latin typeface="Impact" pitchFamily="34" charset="0"/>
              </a:endParaRPr>
            </a:p>
          </p:txBody>
        </p:sp>
        <p:sp>
          <p:nvSpPr>
            <p:cNvPr id="23" name="TextBox 45"/>
            <p:cNvSpPr txBox="1">
              <a:spLocks noChangeArrowheads="1"/>
            </p:cNvSpPr>
            <p:nvPr/>
          </p:nvSpPr>
          <p:spPr bwMode="auto">
            <a:xfrm>
              <a:off x="205320" y="1905159"/>
              <a:ext cx="110229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200" dirty="0">
                  <a:solidFill>
                    <a:srgbClr val="1F497D"/>
                  </a:solidFill>
                  <a:latin typeface="Impact" pitchFamily="34" charset="0"/>
                </a:rPr>
                <a:t>Step </a:t>
              </a:r>
              <a:r>
                <a:rPr lang="en-US" altLang="en-US" sz="1200" dirty="0" smtClean="0">
                  <a:solidFill>
                    <a:srgbClr val="1F497D"/>
                  </a:solidFill>
                  <a:latin typeface="Impact" pitchFamily="34" charset="0"/>
                </a:rPr>
                <a:t>1</a:t>
              </a:r>
              <a:r>
                <a:rPr lang="vi-VN" altLang="en-US" sz="1200" dirty="0" smtClean="0">
                  <a:solidFill>
                    <a:srgbClr val="1F497D"/>
                  </a:solidFill>
                  <a:latin typeface="Impact" pitchFamily="34" charset="0"/>
                </a:rPr>
                <a:t>: </a:t>
              </a:r>
              <a:r>
                <a:rPr lang="en-US" altLang="en-US" sz="1200" dirty="0" smtClean="0">
                  <a:solidFill>
                    <a:srgbClr val="1F497D"/>
                  </a:solidFill>
                  <a:latin typeface="Impact" pitchFamily="34" charset="0"/>
                </a:rPr>
                <a:t>Outsource</a:t>
              </a:r>
              <a:r>
                <a:rPr lang="vi-VN" altLang="en-US" sz="1200" dirty="0" smtClean="0">
                  <a:solidFill>
                    <a:srgbClr val="1F497D"/>
                  </a:solidFill>
                  <a:latin typeface="Impact" pitchFamily="34" charset="0"/>
                </a:rPr>
                <a:t> everything except OEM</a:t>
              </a:r>
              <a:br>
                <a:rPr lang="vi-VN" altLang="en-US" sz="1200" dirty="0" smtClean="0">
                  <a:solidFill>
                    <a:srgbClr val="1F497D"/>
                  </a:solidFill>
                  <a:latin typeface="Impact" pitchFamily="34" charset="0"/>
                </a:rPr>
              </a:br>
              <a:r>
                <a:rPr lang="vi-VN" altLang="en-US" sz="1200" dirty="0" smtClean="0">
                  <a:solidFill>
                    <a:srgbClr val="1F497D"/>
                  </a:solidFill>
                  <a:latin typeface="Impact" pitchFamily="34" charset="0"/>
                </a:rPr>
                <a:t>- </a:t>
              </a:r>
              <a:r>
                <a:rPr lang="vi-VN" altLang="en-US" sz="1200" dirty="0">
                  <a:latin typeface="+mn-lt"/>
                </a:rPr>
                <a:t>60-70% of total spareparts</a:t>
              </a:r>
              <a:endParaRPr lang="en-US" altLang="en-US" sz="1200" dirty="0">
                <a:latin typeface="+mn-lt"/>
              </a:endParaRPr>
            </a:p>
          </p:txBody>
        </p:sp>
        <p:sp>
          <p:nvSpPr>
            <p:cNvPr id="41" name="Round Diagonal Corner Rectangle 40"/>
            <p:cNvSpPr/>
            <p:nvPr/>
          </p:nvSpPr>
          <p:spPr>
            <a:xfrm>
              <a:off x="205320" y="3186269"/>
              <a:ext cx="1099120" cy="108585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2" name="TextBox 45"/>
            <p:cNvSpPr txBox="1">
              <a:spLocks noChangeArrowheads="1"/>
            </p:cNvSpPr>
            <p:nvPr/>
          </p:nvSpPr>
          <p:spPr bwMode="auto">
            <a:xfrm>
              <a:off x="198897" y="3318432"/>
              <a:ext cx="11022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200" dirty="0">
                  <a:solidFill>
                    <a:srgbClr val="1F497D"/>
                  </a:solidFill>
                  <a:latin typeface="Impact" pitchFamily="34" charset="0"/>
                </a:rPr>
                <a:t>Step </a:t>
              </a:r>
              <a:r>
                <a:rPr lang="vi-VN" altLang="en-US" sz="1200" dirty="0" smtClean="0">
                  <a:solidFill>
                    <a:srgbClr val="1F497D"/>
                  </a:solidFill>
                  <a:latin typeface="Impact" pitchFamily="34" charset="0"/>
                </a:rPr>
                <a:t>2: Improve &amp; Save money</a:t>
              </a:r>
            </a:p>
            <a:p>
              <a:pPr marL="171450" indent="-171450" eaLnBrk="1" hangingPunct="1">
                <a:spcBef>
                  <a:spcPct val="0"/>
                </a:spcBef>
                <a:buFontTx/>
                <a:buChar char="-"/>
              </a:pPr>
              <a:r>
                <a:rPr lang="vi-VN" altLang="en-US" sz="1200" dirty="0" smtClean="0">
                  <a:latin typeface="+mn-lt"/>
                </a:rPr>
                <a:t>TCO savings</a:t>
              </a:r>
              <a:endParaRPr lang="en-US" altLang="en-US" sz="1200" dirty="0">
                <a:latin typeface="+mn-lt"/>
              </a:endParaRPr>
            </a:p>
          </p:txBody>
        </p:sp>
      </p:grpSp>
      <p:grpSp>
        <p:nvGrpSpPr>
          <p:cNvPr id="24" name="Group 198"/>
          <p:cNvGrpSpPr>
            <a:grpSpLocks/>
          </p:cNvGrpSpPr>
          <p:nvPr/>
        </p:nvGrpSpPr>
        <p:grpSpPr bwMode="auto">
          <a:xfrm>
            <a:off x="233384" y="3441727"/>
            <a:ext cx="1595415" cy="2169265"/>
            <a:chOff x="191790" y="2196400"/>
            <a:chExt cx="1595415" cy="1255175"/>
          </a:xfrm>
        </p:grpSpPr>
        <p:sp>
          <p:nvSpPr>
            <p:cNvPr id="25" name="Round Diagonal Corner Rectangle 24"/>
            <p:cNvSpPr/>
            <p:nvPr/>
          </p:nvSpPr>
          <p:spPr>
            <a:xfrm>
              <a:off x="209252" y="2196400"/>
              <a:ext cx="1501754" cy="526137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45"/>
            <p:cNvSpPr txBox="1">
              <a:spLocks noChangeArrowheads="1"/>
            </p:cNvSpPr>
            <p:nvPr/>
          </p:nvSpPr>
          <p:spPr bwMode="auto">
            <a:xfrm>
              <a:off x="223107" y="2229197"/>
              <a:ext cx="1501755" cy="49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400" dirty="0">
                  <a:solidFill>
                    <a:srgbClr val="C00000"/>
                  </a:solidFill>
                  <a:latin typeface="Impact" pitchFamily="34" charset="0"/>
                </a:rPr>
                <a:t>Step </a:t>
              </a:r>
              <a:r>
                <a:rPr lang="en-US" altLang="en-US" sz="1400" dirty="0" smtClean="0">
                  <a:solidFill>
                    <a:srgbClr val="C00000"/>
                  </a:solidFill>
                  <a:latin typeface="Impact" pitchFamily="34" charset="0"/>
                </a:rPr>
                <a:t>2</a:t>
              </a:r>
              <a:r>
                <a:rPr lang="vi-VN" altLang="en-US" sz="1400" dirty="0" smtClean="0">
                  <a:solidFill>
                    <a:srgbClr val="C00000"/>
                  </a:solidFill>
                  <a:latin typeface="Impact" pitchFamily="34" charset="0"/>
                </a:rPr>
                <a:t>:</a:t>
              </a:r>
              <a:r>
                <a:rPr lang="vi-VN" altLang="en-US" sz="1400" dirty="0" smtClean="0">
                  <a:solidFill>
                    <a:srgbClr val="C00000"/>
                  </a:solidFill>
                  <a:latin typeface="Impact" pitchFamily="34" charset="0"/>
                </a:rPr>
                <a:t> </a:t>
              </a:r>
              <a:r>
                <a:rPr lang="vi-VN" altLang="en-US" sz="1200" dirty="0">
                  <a:solidFill>
                    <a:srgbClr val="C00000"/>
                  </a:solidFill>
                  <a:latin typeface="Impact" pitchFamily="34" charset="0"/>
                </a:rPr>
                <a:t>Quote what is </a:t>
              </a:r>
              <a:r>
                <a:rPr lang="vi-VN" altLang="en-US" sz="1200" dirty="0" smtClean="0">
                  <a:solidFill>
                    <a:srgbClr val="C00000"/>
                  </a:solidFill>
                  <a:latin typeface="Impact" pitchFamily="34" charset="0"/>
                </a:rPr>
                <a:t>matched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vi-VN" altLang="en-US" sz="1200" dirty="0" smtClean="0">
                  <a:latin typeface="+mn-lt"/>
                </a:rPr>
                <a:t>- 15% of total spare parts</a:t>
              </a:r>
              <a:endParaRPr lang="en-US" altLang="en-US" sz="1200" dirty="0">
                <a:latin typeface="+mn-lt"/>
              </a:endParaRPr>
            </a:p>
          </p:txBody>
        </p:sp>
        <p:sp>
          <p:nvSpPr>
            <p:cNvPr id="39" name="Round Diagonal Corner Rectangle 38"/>
            <p:cNvSpPr/>
            <p:nvPr/>
          </p:nvSpPr>
          <p:spPr>
            <a:xfrm>
              <a:off x="191790" y="2961826"/>
              <a:ext cx="1443016" cy="489748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400" dirty="0">
                <a:solidFill>
                  <a:srgbClr val="C00000"/>
                </a:solidFill>
                <a:latin typeface="Impact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0" name="TextBox 45"/>
            <p:cNvSpPr txBox="1">
              <a:spLocks noChangeArrowheads="1"/>
            </p:cNvSpPr>
            <p:nvPr/>
          </p:nvSpPr>
          <p:spPr bwMode="auto">
            <a:xfrm>
              <a:off x="259670" y="2952937"/>
              <a:ext cx="1527535" cy="49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400" dirty="0">
                  <a:solidFill>
                    <a:srgbClr val="C00000"/>
                  </a:solidFill>
                  <a:latin typeface="Impact" pitchFamily="34" charset="0"/>
                </a:rPr>
                <a:t>Step </a:t>
              </a:r>
              <a:r>
                <a:rPr lang="vi-VN" altLang="en-US" sz="1400" dirty="0" smtClean="0">
                  <a:solidFill>
                    <a:srgbClr val="C00000"/>
                  </a:solidFill>
                  <a:latin typeface="Impact" pitchFamily="34" charset="0"/>
                </a:rPr>
                <a:t>3: </a:t>
              </a:r>
              <a:r>
                <a:rPr lang="vi-VN" altLang="en-US" sz="1200" dirty="0" smtClean="0">
                  <a:solidFill>
                    <a:srgbClr val="C00000"/>
                  </a:solidFill>
                  <a:latin typeface="Impact" pitchFamily="34" charset="0"/>
                </a:rPr>
                <a:t>Buy </a:t>
              </a:r>
              <a:r>
                <a:rPr lang="vi-VN" altLang="en-US" sz="1200" dirty="0">
                  <a:solidFill>
                    <a:srgbClr val="C00000"/>
                  </a:solidFill>
                  <a:latin typeface="Impact" pitchFamily="34" charset="0"/>
                </a:rPr>
                <a:t>what is </a:t>
              </a:r>
              <a:r>
                <a:rPr lang="vi-VN" altLang="en-US" sz="1200" dirty="0" smtClean="0">
                  <a:solidFill>
                    <a:srgbClr val="C00000"/>
                  </a:solidFill>
                  <a:latin typeface="Impact" pitchFamily="34" charset="0"/>
                </a:rPr>
                <a:t>agreed in price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vi-VN" altLang="en-US" sz="1200" dirty="0" smtClean="0">
                  <a:latin typeface="+mn-lt"/>
                </a:rPr>
                <a:t>- 5-8% of total spare parts</a:t>
              </a:r>
              <a:endParaRPr lang="en-US" altLang="en-US" sz="1200" dirty="0">
                <a:latin typeface="+mn-lt"/>
              </a:endParaRPr>
            </a:p>
          </p:txBody>
        </p:sp>
      </p:grpSp>
      <p:sp>
        <p:nvSpPr>
          <p:cNvPr id="28" name="Left Brace 27"/>
          <p:cNvSpPr/>
          <p:nvPr/>
        </p:nvSpPr>
        <p:spPr>
          <a:xfrm>
            <a:off x="2174421" y="3292169"/>
            <a:ext cx="450850" cy="2708275"/>
          </a:xfrm>
          <a:prstGeom prst="leftBrace">
            <a:avLst>
              <a:gd name="adj1" fmla="val 62368"/>
              <a:gd name="adj2" fmla="val 46182"/>
            </a:avLst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45"/>
          <p:cNvSpPr txBox="1">
            <a:spLocks noChangeArrowheads="1"/>
          </p:cNvSpPr>
          <p:nvPr/>
        </p:nvSpPr>
        <p:spPr bwMode="auto">
          <a:xfrm>
            <a:off x="301264" y="2097783"/>
            <a:ext cx="16525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C00000"/>
                </a:solidFill>
                <a:latin typeface="Impact" pitchFamily="34" charset="0"/>
              </a:rPr>
              <a:t>Step </a:t>
            </a:r>
            <a:r>
              <a:rPr lang="en-US" altLang="en-US" sz="1400" dirty="0" smtClean="0">
                <a:solidFill>
                  <a:srgbClr val="C00000"/>
                </a:solidFill>
                <a:latin typeface="Impact" pitchFamily="34" charset="0"/>
              </a:rPr>
              <a:t>1</a:t>
            </a:r>
            <a:r>
              <a:rPr lang="vi-VN" altLang="en-US" sz="1400" dirty="0" smtClean="0">
                <a:solidFill>
                  <a:srgbClr val="C00000"/>
                </a:solidFill>
                <a:latin typeface="Impact" pitchFamily="34" charset="0"/>
              </a:rPr>
              <a:t>: </a:t>
            </a:r>
            <a:r>
              <a:rPr lang="en-US" altLang="en-US" sz="1200" dirty="0">
                <a:solidFill>
                  <a:srgbClr val="C00000"/>
                </a:solidFill>
                <a:latin typeface="Impact" pitchFamily="34" charset="0"/>
              </a:rPr>
              <a:t>Map &amp; Match </a:t>
            </a:r>
            <a:r>
              <a:rPr lang="vi-VN" altLang="en-US" sz="1200" dirty="0">
                <a:solidFill>
                  <a:srgbClr val="C00000"/>
                </a:solidFill>
                <a:latin typeface="Impact" pitchFamily="34" charset="0"/>
              </a:rPr>
              <a:t/>
            </a:r>
            <a:br>
              <a:rPr lang="vi-VN" altLang="en-US" sz="1200" dirty="0">
                <a:solidFill>
                  <a:srgbClr val="C00000"/>
                </a:solidFill>
                <a:latin typeface="Impact" pitchFamily="34" charset="0"/>
              </a:rPr>
            </a:br>
            <a:r>
              <a:rPr lang="en-US" altLang="en-US" sz="1200" dirty="0">
                <a:solidFill>
                  <a:srgbClr val="C00000"/>
                </a:solidFill>
                <a:latin typeface="Impact" pitchFamily="34" charset="0"/>
              </a:rPr>
              <a:t>what is available </a:t>
            </a:r>
            <a:endParaRPr lang="vi-VN" altLang="en-US" sz="1200" dirty="0">
              <a:solidFill>
                <a:srgbClr val="C00000"/>
              </a:solidFill>
              <a:latin typeface="Impact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vi-VN" altLang="en-US" sz="1200" dirty="0" smtClean="0">
                <a:latin typeface="+mn-lt"/>
              </a:rPr>
              <a:t>- BDCM – 30% of total spareparts</a:t>
            </a:r>
            <a:endParaRPr lang="en-US" altLang="en-US" sz="1200" dirty="0">
              <a:latin typeface="+mn-lt"/>
            </a:endParaRPr>
          </a:p>
        </p:txBody>
      </p:sp>
      <p:grpSp>
        <p:nvGrpSpPr>
          <p:cNvPr id="31" name="Group 386"/>
          <p:cNvGrpSpPr>
            <a:grpSpLocks/>
          </p:cNvGrpSpPr>
          <p:nvPr/>
        </p:nvGrpSpPr>
        <p:grpSpPr bwMode="auto">
          <a:xfrm>
            <a:off x="7050881" y="4487312"/>
            <a:ext cx="1718519" cy="1085850"/>
            <a:chOff x="269658" y="2398427"/>
            <a:chExt cx="1716929" cy="1085850"/>
          </a:xfrm>
        </p:grpSpPr>
        <p:sp>
          <p:nvSpPr>
            <p:cNvPr id="32" name="Round Diagonal Corner Rectangle 31"/>
            <p:cNvSpPr/>
            <p:nvPr/>
          </p:nvSpPr>
          <p:spPr>
            <a:xfrm>
              <a:off x="269658" y="2398427"/>
              <a:ext cx="1716929" cy="108585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TextBox 45"/>
            <p:cNvSpPr txBox="1">
              <a:spLocks noChangeArrowheads="1"/>
            </p:cNvSpPr>
            <p:nvPr/>
          </p:nvSpPr>
          <p:spPr bwMode="auto">
            <a:xfrm>
              <a:off x="269659" y="2453019"/>
              <a:ext cx="17118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1F497D"/>
                  </a:solidFill>
                  <a:latin typeface="Impact" pitchFamily="34" charset="0"/>
                </a:rPr>
                <a:t>Step </a:t>
              </a:r>
              <a:r>
                <a:rPr lang="vi-VN" altLang="en-US" sz="1200" dirty="0" smtClean="0">
                  <a:solidFill>
                    <a:srgbClr val="1F497D"/>
                  </a:solidFill>
                  <a:latin typeface="Impact" pitchFamily="34" charset="0"/>
                </a:rPr>
                <a:t>3:  VMI implementation </a:t>
              </a:r>
              <a:endParaRPr lang="en-US" altLang="en-US" sz="1200" dirty="0">
                <a:solidFill>
                  <a:srgbClr val="1F497D"/>
                </a:solidFill>
                <a:latin typeface="Impact" pitchFamily="34" charset="0"/>
              </a:endParaRPr>
            </a:p>
          </p:txBody>
        </p:sp>
      </p:grpSp>
      <p:sp>
        <p:nvSpPr>
          <p:cNvPr id="35" name="Flowchart: Alternate Process 34"/>
          <p:cNvSpPr/>
          <p:nvPr/>
        </p:nvSpPr>
        <p:spPr>
          <a:xfrm>
            <a:off x="2896394" y="2282825"/>
            <a:ext cx="989806" cy="42545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BDCM</a:t>
            </a:r>
          </a:p>
        </p:txBody>
      </p:sp>
      <p:sp>
        <p:nvSpPr>
          <p:cNvPr id="36" name="Flowchart: Alternate Process 35"/>
          <p:cNvSpPr/>
          <p:nvPr/>
        </p:nvSpPr>
        <p:spPr>
          <a:xfrm>
            <a:off x="5353050" y="1957311"/>
            <a:ext cx="990600" cy="107647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/>
              <a:t>PM</a:t>
            </a:r>
            <a:r>
              <a:rPr lang="vi-VN" sz="1600" b="1" dirty="0" smtClean="0"/>
              <a:t> </a:t>
            </a:r>
            <a:br>
              <a:rPr lang="vi-VN" sz="1600" b="1" dirty="0" smtClean="0"/>
            </a:br>
            <a:r>
              <a:rPr lang="vi-VN" sz="1600" b="1" dirty="0" smtClean="0"/>
              <a:t>+</a:t>
            </a:r>
            <a:br>
              <a:rPr lang="vi-VN" sz="1600" b="1" dirty="0" smtClean="0"/>
            </a:br>
            <a:r>
              <a:rPr lang="vi-VN" sz="1600" b="1" dirty="0" smtClean="0"/>
              <a:t>BDCM</a:t>
            </a:r>
            <a:endParaRPr lang="en-US" sz="1600" b="1" dirty="0"/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609600" y="6151602"/>
            <a:ext cx="86227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chemeClr val="bg1"/>
                </a:solidFill>
                <a:latin typeface="Impact" pitchFamily="34" charset="0"/>
              </a:rPr>
              <a:t>“The price of light is less than the cost of darkness”</a:t>
            </a:r>
            <a:endParaRPr lang="en-US" altLang="en-US" sz="3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8" name="Cross 37"/>
          <p:cNvSpPr/>
          <p:nvPr/>
        </p:nvSpPr>
        <p:spPr bwMode="auto">
          <a:xfrm rot="3329262">
            <a:off x="1637330" y="3743722"/>
            <a:ext cx="1528783" cy="1465262"/>
          </a:xfrm>
          <a:prstGeom prst="plus">
            <a:avLst>
              <a:gd name="adj" fmla="val 4434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94D9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6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Flow: Current and New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445500" cy="5334000"/>
          </a:xfrm>
        </p:spPr>
        <p:txBody>
          <a:bodyPr/>
          <a:lstStyle/>
          <a:p>
            <a:pPr marL="0" indent="0" eaLnBrk="1" hangingPunct="1"/>
            <a:r>
              <a:rPr lang="en-US" sz="1800" b="1" dirty="0">
                <a:latin typeface="+mj-lt"/>
                <a:ea typeface="+mj-ea"/>
                <a:cs typeface="+mj-cs"/>
              </a:rPr>
              <a:t>Current </a:t>
            </a:r>
            <a:r>
              <a:rPr lang="en-US" sz="1800" b="1" dirty="0" smtClean="0">
                <a:latin typeface="+mj-lt"/>
                <a:ea typeface="+mj-ea"/>
                <a:cs typeface="+mj-cs"/>
              </a:rPr>
              <a:t>Flow</a:t>
            </a:r>
            <a:r>
              <a:rPr lang="vi-VN" sz="1800" b="1" dirty="0" smtClean="0">
                <a:latin typeface="+mj-lt"/>
                <a:ea typeface="+mj-ea"/>
                <a:cs typeface="+mj-cs"/>
              </a:rPr>
              <a:t> before ERIKS</a:t>
            </a:r>
            <a:endParaRPr lang="en-US" sz="1800" b="1" dirty="0">
              <a:latin typeface="+mj-lt"/>
              <a:ea typeface="+mj-ea"/>
              <a:cs typeface="+mj-cs"/>
            </a:endParaRPr>
          </a:p>
          <a:p>
            <a:pPr marL="0" indent="0"/>
            <a:r>
              <a:rPr lang="vi-VN" sz="1800" dirty="0">
                <a:solidFill>
                  <a:schemeClr val="tx1"/>
                </a:solidFill>
              </a:rPr>
              <a:t>We are</a:t>
            </a:r>
            <a:r>
              <a:rPr lang="en-US" sz="1800" dirty="0">
                <a:solidFill>
                  <a:schemeClr val="tx1"/>
                </a:solidFill>
              </a:rPr>
              <a:t> currently </a:t>
            </a:r>
            <a:r>
              <a:rPr lang="vi-VN" sz="1800" dirty="0">
                <a:solidFill>
                  <a:schemeClr val="tx1"/>
                </a:solidFill>
              </a:rPr>
              <a:t>sourcing </a:t>
            </a:r>
            <a:r>
              <a:rPr lang="vi-VN" sz="1800" dirty="0" smtClean="0">
                <a:solidFill>
                  <a:schemeClr val="tx1"/>
                </a:solidFill>
              </a:rPr>
              <a:t>&gt;7,000 sparepart items from &gt;60 </a:t>
            </a:r>
            <a:r>
              <a:rPr lang="vi-VN" sz="1800" dirty="0">
                <a:solidFill>
                  <a:schemeClr val="tx1"/>
                </a:solidFill>
              </a:rPr>
              <a:t>suppliers. 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 eaLnBrk="1" hangingPunct="1">
              <a:buFont typeface="Arial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/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562"/>
          <a:stretch>
            <a:fillRect/>
          </a:stretch>
        </p:blipFill>
        <p:spPr>
          <a:xfrm>
            <a:off x="4026538" y="2589225"/>
            <a:ext cx="938524" cy="938524"/>
          </a:xfrm>
        </p:spPr>
      </p:pic>
      <p:pic>
        <p:nvPicPr>
          <p:cNvPr id="2" name="Picture 2" descr="C:\Users\DuyenP01\AppData\Local\Microsoft\Windows\Temporary Internet Files\Content.IE5\UNKG1TJ9\factory-295222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185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uyenP01\AppData\Local\Microsoft\Windows\Temporary Internet Files\Content.IE5\X44ZA9CA\515px-Factory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9" y="2589225"/>
            <a:ext cx="901009" cy="8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uyenP01\AppData\Local\Microsoft\Windows\Temporary Internet Files\Content.IE5\27F0TZG7\industry-147863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67" y="4441546"/>
            <a:ext cx="1205540" cy="13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uyenP01\AppData\Local\Microsoft\Windows\Temporary Internet Files\Content.IE5\UNKG1TJ9\simple_ship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04" y="2431170"/>
            <a:ext cx="703396" cy="4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uyenP01\AppData\Local\Microsoft\Windows\Temporary Internet Files\Content.IE5\X44ZA9CA\580px-Airplane_silhouette_45degree_angle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03" y="3803478"/>
            <a:ext cx="529598" cy="5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144" y="3528364"/>
            <a:ext cx="137631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sz="1200" b="1" dirty="0" smtClean="0"/>
              <a:t>&gt;15 oversea suppliers</a:t>
            </a:r>
            <a:endParaRPr lang="en-US" sz="1200" b="1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5742801"/>
            <a:ext cx="1905000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vi-VN" dirty="0"/>
              <a:t>&gt;45 local suppliers</a:t>
            </a:r>
            <a:endParaRPr lang="en-US" dirty="0" err="1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877522" y="2743200"/>
            <a:ext cx="583283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973357" y="3429000"/>
            <a:ext cx="198904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877522" y="3509381"/>
            <a:ext cx="644482" cy="499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endCxn id="3" idx="1"/>
          </p:cNvCxnSpPr>
          <p:nvPr/>
        </p:nvCxnSpPr>
        <p:spPr bwMode="auto">
          <a:xfrm>
            <a:off x="3225400" y="2743200"/>
            <a:ext cx="801138" cy="315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3239255" y="3657600"/>
            <a:ext cx="787283" cy="412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169163" y="3108083"/>
            <a:ext cx="179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1200" dirty="0" smtClean="0"/>
              <a:t>Exwork, CIF, CIP,...</a:t>
            </a:r>
            <a:endParaRPr lang="en-US" sz="1200" dirty="0" err="1" smtClean="0"/>
          </a:p>
        </p:txBody>
      </p:sp>
      <p:cxnSp>
        <p:nvCxnSpPr>
          <p:cNvPr id="20" name="Elbow Connector 19"/>
          <p:cNvCxnSpPr>
            <a:endCxn id="5124" idx="0"/>
          </p:cNvCxnSpPr>
          <p:nvPr/>
        </p:nvCxnSpPr>
        <p:spPr bwMode="auto">
          <a:xfrm>
            <a:off x="5223164" y="3352800"/>
            <a:ext cx="2654973" cy="10887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3505200" y="5421948"/>
            <a:ext cx="1578333" cy="2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5245924" y="2327701"/>
            <a:ext cx="2755075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vi-VN" b="0" dirty="0" smtClean="0"/>
              <a:t>FCV </a:t>
            </a:r>
            <a:r>
              <a:rPr lang="en-US" b="0" dirty="0" smtClean="0"/>
              <a:t>collect </a:t>
            </a:r>
            <a:r>
              <a:rPr lang="en-US" b="0" dirty="0"/>
              <a:t>goods at ports and pay all related fees (import duty, WHT, service charge, etc</a:t>
            </a:r>
            <a:r>
              <a:rPr lang="en-US" b="0" dirty="0" smtClean="0"/>
              <a:t>...)</a:t>
            </a:r>
            <a:r>
              <a:rPr lang="vi-VN" b="0" dirty="0" smtClean="0"/>
              <a:t>, and ship to respective plants</a:t>
            </a:r>
            <a:endParaRPr lang="en-US" b="0" dirty="0"/>
          </a:p>
        </p:txBody>
      </p:sp>
      <p:sp>
        <p:nvSpPr>
          <p:cNvPr id="42" name="TextBox 41"/>
          <p:cNvSpPr txBox="1"/>
          <p:nvPr/>
        </p:nvSpPr>
        <p:spPr>
          <a:xfrm>
            <a:off x="4210248" y="3657600"/>
            <a:ext cx="666551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vi-VN" dirty="0"/>
              <a:t>Port</a:t>
            </a:r>
            <a:endParaRPr lang="en-US" dirty="0" err="1"/>
          </a:p>
        </p:txBody>
      </p:sp>
      <p:sp>
        <p:nvSpPr>
          <p:cNvPr id="44" name="TextBox 43"/>
          <p:cNvSpPr txBox="1"/>
          <p:nvPr/>
        </p:nvSpPr>
        <p:spPr>
          <a:xfrm>
            <a:off x="5665482" y="6014803"/>
            <a:ext cx="659118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vi-VN" dirty="0"/>
              <a:t>FCV</a:t>
            </a:r>
            <a:endParaRPr lang="en-US" dirty="0" err="1"/>
          </a:p>
        </p:txBody>
      </p:sp>
      <p:sp>
        <p:nvSpPr>
          <p:cNvPr id="45" name="TextBox 44"/>
          <p:cNvSpPr txBox="1"/>
          <p:nvPr/>
        </p:nvSpPr>
        <p:spPr>
          <a:xfrm>
            <a:off x="7818109" y="6014804"/>
            <a:ext cx="662798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vi-VN" dirty="0"/>
              <a:t>FCH</a:t>
            </a:r>
            <a:endParaRPr lang="en-US" dirty="0" err="1"/>
          </a:p>
        </p:txBody>
      </p:sp>
      <p:pic>
        <p:nvPicPr>
          <p:cNvPr id="47" name="Picture 4" descr="C:\Users\DuyenP01\AppData\Local\Microsoft\Windows\Temporary Internet Files\Content.IE5\27F0TZG7\industry-147863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23" y="4502971"/>
            <a:ext cx="1186295" cy="13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Elbow Connector 49"/>
          <p:cNvCxnSpPr/>
          <p:nvPr/>
        </p:nvCxnSpPr>
        <p:spPr bwMode="auto">
          <a:xfrm rot="16200000" flipH="1">
            <a:off x="5125774" y="3482472"/>
            <a:ext cx="1056464" cy="861684"/>
          </a:xfrm>
          <a:prstGeom prst="bentConnector3">
            <a:avLst>
              <a:gd name="adj1" fmla="val -28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5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Flow: Current and New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19200"/>
            <a:ext cx="8139600" cy="4842000"/>
          </a:xfrm>
        </p:spPr>
        <p:txBody>
          <a:bodyPr/>
          <a:lstStyle/>
          <a:p>
            <a:pPr marL="0" indent="0"/>
            <a:r>
              <a:rPr lang="vi-VN" b="1" dirty="0" smtClean="0"/>
              <a:t>New </a:t>
            </a:r>
            <a:r>
              <a:rPr lang="en-US" b="1" dirty="0" smtClean="0"/>
              <a:t>Flow</a:t>
            </a:r>
            <a:r>
              <a:rPr lang="vi-VN" b="1" dirty="0" smtClean="0"/>
              <a:t> with ERIKS – Step 1</a:t>
            </a:r>
            <a:r>
              <a:rPr lang="vi-VN" b="1" dirty="0" smtClean="0"/>
              <a:t>: Outsourcing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6" name="Picture 2" descr="C:\Users\DuyenP01\AppData\Local\Microsoft\Windows\Temporary Internet Files\Content.IE5\UNKG1TJ9\factory-295222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0" y="3053303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uyenP01\AppData\Local\Microsoft\Windows\Temporary Internet Files\Content.IE5\X44ZA9CA\515px-Factory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0" y="1705950"/>
            <a:ext cx="901009" cy="8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6209" y="2645089"/>
            <a:ext cx="1742011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sz="1200" b="1" dirty="0" smtClean="0"/>
              <a:t>Oversea suppliers</a:t>
            </a:r>
            <a:endParaRPr lang="en-US" sz="1200" b="1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8620" y="4043904"/>
            <a:ext cx="1609600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vi-VN" dirty="0"/>
              <a:t>L</a:t>
            </a:r>
            <a:r>
              <a:rPr lang="vi-VN" dirty="0" smtClean="0"/>
              <a:t>ocal </a:t>
            </a:r>
            <a:r>
              <a:rPr lang="vi-VN" dirty="0"/>
              <a:t>suppliers</a:t>
            </a:r>
            <a:endParaRPr lang="en-US" dirty="0" err="1"/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 bwMode="auto">
          <a:xfrm flipV="1">
            <a:off x="2098220" y="2783588"/>
            <a:ext cx="139605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1" idx="3"/>
          </p:cNvCxnSpPr>
          <p:nvPr/>
        </p:nvCxnSpPr>
        <p:spPr bwMode="auto">
          <a:xfrm flipV="1">
            <a:off x="2098220" y="3200400"/>
            <a:ext cx="1330780" cy="982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77" y="1612813"/>
            <a:ext cx="20288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770502" y="3520350"/>
            <a:ext cx="17526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vi-VN" dirty="0" smtClean="0"/>
              <a:t>ERIKS warehouse (5-10’ from FCV)</a:t>
            </a:r>
            <a:endParaRPr lang="en-US" dirty="0" err="1"/>
          </a:p>
        </p:txBody>
      </p:sp>
      <p:cxnSp>
        <p:nvCxnSpPr>
          <p:cNvPr id="6153" name="Elbow Connector 6152"/>
          <p:cNvCxnSpPr/>
          <p:nvPr/>
        </p:nvCxnSpPr>
        <p:spPr bwMode="auto">
          <a:xfrm rot="16200000" flipH="1">
            <a:off x="5061606" y="3387467"/>
            <a:ext cx="1537312" cy="3295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48" name="Picture 4" descr="C:\Users\DuyenP01\AppData\Local\Microsoft\Windows\Temporary Internet Files\Content.IE5\27F0TZG7\industry-147863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67" y="4441546"/>
            <a:ext cx="1205540" cy="13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665482" y="6014803"/>
            <a:ext cx="659118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vi-VN" dirty="0"/>
              <a:t>FCV</a:t>
            </a:r>
            <a:endParaRPr lang="en-US" dirty="0" err="1"/>
          </a:p>
        </p:txBody>
      </p:sp>
      <p:sp>
        <p:nvSpPr>
          <p:cNvPr id="50" name="TextBox 49"/>
          <p:cNvSpPr txBox="1"/>
          <p:nvPr/>
        </p:nvSpPr>
        <p:spPr>
          <a:xfrm>
            <a:off x="7818109" y="6014804"/>
            <a:ext cx="662798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vi-VN" dirty="0"/>
              <a:t>FCH</a:t>
            </a:r>
            <a:endParaRPr lang="en-US" dirty="0" err="1"/>
          </a:p>
        </p:txBody>
      </p:sp>
      <p:pic>
        <p:nvPicPr>
          <p:cNvPr id="51" name="Picture 4" descr="C:\Users\DuyenP01\AppData\Local\Microsoft\Windows\Temporary Internet Files\Content.IE5\27F0TZG7\industry-147863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23" y="4502971"/>
            <a:ext cx="1186295" cy="13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Elbow Connector 51"/>
          <p:cNvCxnSpPr>
            <a:endCxn id="48" idx="0"/>
          </p:cNvCxnSpPr>
          <p:nvPr/>
        </p:nvCxnSpPr>
        <p:spPr bwMode="auto">
          <a:xfrm>
            <a:off x="5486400" y="2783591"/>
            <a:ext cx="2391737" cy="165795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6" name="TextBox 65"/>
          <p:cNvSpPr txBox="1"/>
          <p:nvPr/>
        </p:nvSpPr>
        <p:spPr>
          <a:xfrm>
            <a:off x="396801" y="4629834"/>
            <a:ext cx="150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1200" b="1" dirty="0" smtClean="0">
                <a:solidFill>
                  <a:schemeClr val="tx1"/>
                </a:solidFill>
              </a:rPr>
              <a:t>1. </a:t>
            </a:r>
            <a:r>
              <a:rPr lang="vi-VN" sz="1200" dirty="0" smtClean="0">
                <a:solidFill>
                  <a:schemeClr val="tx1"/>
                </a:solidFill>
              </a:rPr>
              <a:t>ERIKS sources from current suppliers/ direct manufacturer</a:t>
            </a:r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70574" y="1814092"/>
            <a:ext cx="326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>
                <a:solidFill>
                  <a:schemeClr val="tx1"/>
                </a:solidFill>
              </a:rPr>
              <a:t>3. </a:t>
            </a:r>
            <a:r>
              <a:rPr lang="vi-VN" sz="1200" dirty="0">
                <a:solidFill>
                  <a:schemeClr val="tx1"/>
                </a:solidFill>
              </a:rPr>
              <a:t>Goods </a:t>
            </a:r>
            <a:r>
              <a:rPr lang="vi-VN" sz="1200" dirty="0" smtClean="0">
                <a:solidFill>
                  <a:schemeClr val="tx1"/>
                </a:solidFill>
              </a:rPr>
              <a:t>are received</a:t>
            </a:r>
            <a:r>
              <a:rPr lang="vi-VN" sz="1200" dirty="0">
                <a:solidFill>
                  <a:schemeClr val="tx1"/>
                </a:solidFill>
              </a:rPr>
              <a:t>, c</a:t>
            </a:r>
            <a:r>
              <a:rPr lang="vi-VN" sz="1200" dirty="0" smtClean="0">
                <a:solidFill>
                  <a:schemeClr val="tx1"/>
                </a:solidFill>
              </a:rPr>
              <a:t>ollected data (P/N</a:t>
            </a:r>
            <a:r>
              <a:rPr lang="vi-VN" sz="1200" dirty="0">
                <a:solidFill>
                  <a:schemeClr val="tx1"/>
                </a:solidFill>
              </a:rPr>
              <a:t>, spec, manufacturer,...), and stored at ERIKS warehouse ready for PO from FCV</a:t>
            </a:r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42182" y="3529452"/>
            <a:ext cx="157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>
                <a:solidFill>
                  <a:schemeClr val="tx1"/>
                </a:solidFill>
              </a:rPr>
              <a:t>4. </a:t>
            </a:r>
            <a:r>
              <a:rPr lang="vi-VN" sz="1200" dirty="0">
                <a:solidFill>
                  <a:schemeClr val="tx1"/>
                </a:solidFill>
              </a:rPr>
              <a:t>ERIKS deliver DDP to respective plants</a:t>
            </a:r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13177" y="45375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1200" b="1" dirty="0">
                <a:solidFill>
                  <a:schemeClr val="tx1"/>
                </a:solidFill>
              </a:rPr>
              <a:t>2</a:t>
            </a:r>
            <a:r>
              <a:rPr lang="vi-VN" sz="1200" b="1" dirty="0" smtClean="0">
                <a:solidFill>
                  <a:schemeClr val="tx1"/>
                </a:solidFill>
              </a:rPr>
              <a:t>. </a:t>
            </a:r>
            <a:r>
              <a:rPr lang="vi-VN" sz="1200" dirty="0" smtClean="0">
                <a:solidFill>
                  <a:schemeClr val="tx1"/>
                </a:solidFill>
              </a:rPr>
              <a:t>ERIKS takes care of collect goods at ports and pay all related fees (import duty, WHT, service charge, etc...)</a:t>
            </a:r>
            <a:endParaRPr lang="en-US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ijdelijke aanduiding voor inhoud 1"/>
          <p:cNvSpPr txBox="1">
            <a:spLocks/>
          </p:cNvSpPr>
          <p:nvPr/>
        </p:nvSpPr>
        <p:spPr bwMode="auto">
          <a:xfrm>
            <a:off x="844688" y="2154199"/>
            <a:ext cx="3764009" cy="363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6E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6E4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6E4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6E4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 performance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support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output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 of maintenance costs &amp; downtime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downtime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 uptime optimisation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costs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 Diagonal Corner Rectangle 12"/>
          <p:cNvSpPr/>
          <p:nvPr/>
        </p:nvSpPr>
        <p:spPr>
          <a:xfrm>
            <a:off x="839926" y="1163095"/>
            <a:ext cx="3316606" cy="826809"/>
          </a:xfrm>
          <a:prstGeom prst="round2DiagRect">
            <a:avLst>
              <a:gd name="adj1" fmla="val 28572"/>
              <a:gd name="adj2" fmla="val 0"/>
            </a:avLst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      Cost drivers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 bwMode="auto">
          <a:xfrm>
            <a:off x="4878526" y="2149304"/>
            <a:ext cx="3884474" cy="363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6E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6E4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6E4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B6E4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standardization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OEM conversions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Brand switch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Brand standardization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product &gt; right application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product lifetime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savings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Redesigned processes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 improvement</a:t>
            </a:r>
          </a:p>
        </p:txBody>
      </p:sp>
      <p:sp>
        <p:nvSpPr>
          <p:cNvPr id="8" name="Round Diagonal Corner Rectangle 12"/>
          <p:cNvSpPr/>
          <p:nvPr/>
        </p:nvSpPr>
        <p:spPr>
          <a:xfrm>
            <a:off x="4878526" y="1143000"/>
            <a:ext cx="3337827" cy="866998"/>
          </a:xfrm>
          <a:prstGeom prst="round2DiagRect">
            <a:avLst>
              <a:gd name="adj1" fmla="val 28572"/>
              <a:gd name="adj2" fmla="val 0"/>
            </a:avLst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Activities</a:t>
            </a:r>
            <a:endParaRPr kumimoji="0" lang="en-GB" altLang="en-US" sz="1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50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Flow: Current and New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64081"/>
            <a:ext cx="8139600" cy="4842000"/>
          </a:xfrm>
        </p:spPr>
        <p:txBody>
          <a:bodyPr/>
          <a:lstStyle/>
          <a:p>
            <a:r>
              <a:rPr lang="vi-VN" b="1" dirty="0" smtClean="0"/>
              <a:t>New </a:t>
            </a:r>
            <a:r>
              <a:rPr lang="en-US" b="1" dirty="0" smtClean="0"/>
              <a:t>Flow</a:t>
            </a:r>
            <a:r>
              <a:rPr lang="vi-VN" b="1" dirty="0" smtClean="0"/>
              <a:t> with ERIKS – Step 2</a:t>
            </a:r>
            <a:r>
              <a:rPr lang="vi-VN" b="1" dirty="0" smtClean="0"/>
              <a:t>: Improve &amp; Save money</a:t>
            </a:r>
            <a:endParaRPr lang="en-US" b="1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5" name="Groep 36"/>
          <p:cNvGrpSpPr/>
          <p:nvPr/>
        </p:nvGrpSpPr>
        <p:grpSpPr>
          <a:xfrm>
            <a:off x="572699" y="2655390"/>
            <a:ext cx="7924800" cy="3864914"/>
            <a:chOff x="372374" y="1016000"/>
            <a:chExt cx="9610621" cy="5149850"/>
          </a:xfrm>
        </p:grpSpPr>
        <p:sp>
          <p:nvSpPr>
            <p:cNvPr id="6" name="Rectangle 1"/>
            <p:cNvSpPr/>
            <p:nvPr/>
          </p:nvSpPr>
          <p:spPr>
            <a:xfrm>
              <a:off x="372374" y="1809365"/>
              <a:ext cx="2342391" cy="43564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2802981" y="5523785"/>
              <a:ext cx="7180011" cy="6420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cs typeface="Arial" charset="0"/>
                </a:rPr>
                <a:t>ERIKS recommends, you authorize</a:t>
              </a:r>
            </a:p>
          </p:txBody>
        </p:sp>
        <p:sp>
          <p:nvSpPr>
            <p:cNvPr id="8" name="Rectangle 39"/>
            <p:cNvSpPr/>
            <p:nvPr/>
          </p:nvSpPr>
          <p:spPr>
            <a:xfrm>
              <a:off x="381773" y="2825635"/>
              <a:ext cx="2332992" cy="2379812"/>
            </a:xfrm>
            <a:prstGeom prst="rect">
              <a:avLst/>
            </a:prstGeom>
            <a:gradFill>
              <a:gsLst>
                <a:gs pos="67000">
                  <a:schemeClr val="tx1">
                    <a:lumMod val="50000"/>
                    <a:alpha val="78000"/>
                  </a:schemeClr>
                </a:gs>
                <a:gs pos="25000">
                  <a:srgbClr val="00121E">
                    <a:alpha val="94000"/>
                  </a:srgbClr>
                </a:gs>
                <a:gs pos="5000">
                  <a:schemeClr val="tx1">
                    <a:lumMod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08316" y="3516251"/>
              <a:ext cx="2407047" cy="1789840"/>
              <a:chOff x="751092" y="4172714"/>
              <a:chExt cx="1990725" cy="160362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3" t="16551" r="10383" b="15904"/>
              <a:stretch/>
            </p:blipFill>
            <p:spPr>
              <a:xfrm>
                <a:off x="1081365" y="4172714"/>
                <a:ext cx="1287144" cy="1216574"/>
              </a:xfrm>
              <a:prstGeom prst="rect">
                <a:avLst/>
              </a:prstGeom>
              <a:effectLst>
                <a:outerShdw blurRad="304800" dist="317500" dir="19860000" sx="90000" sy="-19000" rotWithShape="0">
                  <a:prstClr val="black">
                    <a:alpha val="53000"/>
                  </a:prstClr>
                </a:outerShdw>
              </a:effec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751092" y="5468563"/>
                <a:ext cx="19907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Rectangle 46"/>
            <p:cNvSpPr/>
            <p:nvPr/>
          </p:nvSpPr>
          <p:spPr>
            <a:xfrm>
              <a:off x="7650003" y="2825634"/>
              <a:ext cx="2332992" cy="2379812"/>
            </a:xfrm>
            <a:prstGeom prst="rect">
              <a:avLst/>
            </a:prstGeom>
            <a:gradFill>
              <a:gsLst>
                <a:gs pos="67000">
                  <a:schemeClr val="tx1">
                    <a:lumMod val="50000"/>
                    <a:alpha val="78000"/>
                  </a:schemeClr>
                </a:gs>
                <a:gs pos="25000">
                  <a:srgbClr val="00121E">
                    <a:alpha val="94000"/>
                  </a:srgbClr>
                </a:gs>
                <a:gs pos="5000">
                  <a:schemeClr val="tx1">
                    <a:lumMod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86"/>
            <a:stretch/>
          </p:blipFill>
          <p:spPr>
            <a:xfrm>
              <a:off x="8014379" y="3540859"/>
              <a:ext cx="1664962" cy="1421714"/>
            </a:xfrm>
            <a:prstGeom prst="rect">
              <a:avLst/>
            </a:prstGeom>
            <a:effectLst>
              <a:outerShdw blurRad="279400" dist="317500" dir="18660000" sx="90000" sy="-19000" rotWithShape="0">
                <a:prstClr val="black">
                  <a:alpha val="45000"/>
                </a:prstClr>
              </a:outerShdw>
            </a:effectLst>
          </p:spPr>
        </p:pic>
        <p:sp>
          <p:nvSpPr>
            <p:cNvPr id="12" name="Rectangle 45"/>
            <p:cNvSpPr/>
            <p:nvPr/>
          </p:nvSpPr>
          <p:spPr>
            <a:xfrm>
              <a:off x="5227643" y="2825634"/>
              <a:ext cx="2332992" cy="2379812"/>
            </a:xfrm>
            <a:prstGeom prst="rect">
              <a:avLst/>
            </a:prstGeom>
            <a:gradFill>
              <a:gsLst>
                <a:gs pos="67000">
                  <a:schemeClr val="tx1">
                    <a:lumMod val="50000"/>
                    <a:alpha val="78000"/>
                  </a:schemeClr>
                </a:gs>
                <a:gs pos="25000">
                  <a:srgbClr val="00121E">
                    <a:alpha val="94000"/>
                  </a:srgbClr>
                </a:gs>
                <a:gs pos="5000">
                  <a:schemeClr val="tx1">
                    <a:lumMod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" t="16551" r="10383" b="15904"/>
            <a:stretch/>
          </p:blipFill>
          <p:spPr>
            <a:xfrm>
              <a:off x="5672322" y="3516250"/>
              <a:ext cx="1556325" cy="1357843"/>
            </a:xfrm>
            <a:prstGeom prst="rect">
              <a:avLst/>
            </a:prstGeom>
            <a:effectLst>
              <a:outerShdw blurRad="304800" dist="317500" dir="19860000" sx="90000" sy="-19000" rotWithShape="0">
                <a:prstClr val="black">
                  <a:alpha val="53000"/>
                </a:prstClr>
              </a:outerShdw>
            </a:effectLst>
          </p:spPr>
        </p:pic>
        <p:grpSp>
          <p:nvGrpSpPr>
            <p:cNvPr id="14" name="Groep 34"/>
            <p:cNvGrpSpPr/>
            <p:nvPr/>
          </p:nvGrpSpPr>
          <p:grpSpPr>
            <a:xfrm>
              <a:off x="2806437" y="2825634"/>
              <a:ext cx="2332992" cy="2379812"/>
              <a:chOff x="2553198" y="2658781"/>
              <a:chExt cx="2090269" cy="2132218"/>
            </a:xfrm>
          </p:grpSpPr>
          <p:sp>
            <p:nvSpPr>
              <p:cNvPr id="22" name="Rectangle 44"/>
              <p:cNvSpPr/>
              <p:nvPr/>
            </p:nvSpPr>
            <p:spPr>
              <a:xfrm>
                <a:off x="2553198" y="2658781"/>
                <a:ext cx="2090269" cy="2132218"/>
              </a:xfrm>
              <a:prstGeom prst="rect">
                <a:avLst/>
              </a:prstGeom>
              <a:gradFill>
                <a:gsLst>
                  <a:gs pos="67000">
                    <a:schemeClr val="tx1">
                      <a:lumMod val="50000"/>
                      <a:alpha val="78000"/>
                    </a:schemeClr>
                  </a:gs>
                  <a:gs pos="25000">
                    <a:srgbClr val="00121E">
                      <a:alpha val="94000"/>
                    </a:srgbClr>
                  </a:gs>
                  <a:gs pos="5000">
                    <a:schemeClr val="tx1">
                      <a:lumMod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3" name="Group 28"/>
              <p:cNvGrpSpPr/>
              <p:nvPr/>
            </p:nvGrpSpPr>
            <p:grpSpPr>
              <a:xfrm>
                <a:off x="2568292" y="3134161"/>
                <a:ext cx="1827912" cy="1543609"/>
                <a:chOff x="2572239" y="3892916"/>
                <a:chExt cx="1978378" cy="1809895"/>
              </a:xfrm>
            </p:grpSpPr>
            <p:sp>
              <p:nvSpPr>
                <p:cNvPr id="24" name="TextBox 21"/>
                <p:cNvSpPr txBox="1"/>
                <p:nvPr/>
              </p:nvSpPr>
              <p:spPr>
                <a:xfrm>
                  <a:off x="3784147" y="5273420"/>
                  <a:ext cx="766470" cy="355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Timken</a:t>
                  </a:r>
                </a:p>
              </p:txBody>
            </p:sp>
            <p:grpSp>
              <p:nvGrpSpPr>
                <p:cNvPr id="25" name="Group 27"/>
                <p:cNvGrpSpPr/>
                <p:nvPr/>
              </p:nvGrpSpPr>
              <p:grpSpPr>
                <a:xfrm>
                  <a:off x="2572239" y="3892916"/>
                  <a:ext cx="1712087" cy="1809895"/>
                  <a:chOff x="2306107" y="3604503"/>
                  <a:chExt cx="2269790" cy="2399461"/>
                </a:xfrm>
              </p:grpSpPr>
              <p:pic>
                <p:nvPicPr>
                  <p:cNvPr id="26" name="Picture 12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333" t="16551" r="10383" b="15904"/>
                  <a:stretch/>
                </p:blipFill>
                <p:spPr>
                  <a:xfrm>
                    <a:off x="2647315" y="4735526"/>
                    <a:ext cx="1287144" cy="1216574"/>
                  </a:xfrm>
                  <a:prstGeom prst="rect">
                    <a:avLst/>
                  </a:prstGeom>
                  <a:effectLst>
                    <a:outerShdw blurRad="304800" dist="317500" dir="19860000" sx="90000" sy="-19000" rotWithShape="0">
                      <a:prstClr val="black">
                        <a:alpha val="53000"/>
                      </a:prstClr>
                    </a:outerShdw>
                  </a:effectLst>
                </p:spPr>
              </p:pic>
              <p:grpSp>
                <p:nvGrpSpPr>
                  <p:cNvPr id="27" name="Group 16"/>
                  <p:cNvGrpSpPr/>
                  <p:nvPr/>
                </p:nvGrpSpPr>
                <p:grpSpPr>
                  <a:xfrm>
                    <a:off x="2306107" y="3604503"/>
                    <a:ext cx="1990725" cy="2399461"/>
                    <a:chOff x="729574" y="3547527"/>
                    <a:chExt cx="1990725" cy="2399461"/>
                  </a:xfrm>
                </p:grpSpPr>
                <p:pic>
                  <p:nvPicPr>
                    <p:cNvPr id="30" name="Picture 1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333" t="16551" r="10383" b="15904"/>
                    <a:stretch/>
                  </p:blipFill>
                  <p:spPr>
                    <a:xfrm>
                      <a:off x="1081365" y="4172714"/>
                      <a:ext cx="1287144" cy="1216574"/>
                    </a:xfrm>
                    <a:prstGeom prst="rect">
                      <a:avLst/>
                    </a:prstGeom>
                    <a:effectLst/>
                  </p:spPr>
                </p:pic>
                <p:sp>
                  <p:nvSpPr>
                    <p:cNvPr id="31" name="TextBox 18"/>
                    <p:cNvSpPr txBox="1"/>
                    <p:nvPr/>
                  </p:nvSpPr>
                  <p:spPr>
                    <a:xfrm>
                      <a:off x="729574" y="5468564"/>
                      <a:ext cx="1990725" cy="4784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pic>
                  <p:nvPicPr>
                    <p:cNvPr id="32" name="Picture 1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333" t="16551" r="10383" b="15904"/>
                    <a:stretch/>
                  </p:blipFill>
                  <p:spPr>
                    <a:xfrm>
                      <a:off x="1091968" y="3547527"/>
                      <a:ext cx="1287144" cy="1216574"/>
                    </a:xfrm>
                    <a:prstGeom prst="rect">
                      <a:avLst/>
                    </a:prstGeom>
                    <a:effectLst/>
                  </p:spPr>
                </p:pic>
              </p:grpSp>
              <p:sp>
                <p:nvSpPr>
                  <p:cNvPr id="28" name="TextBox 20"/>
                  <p:cNvSpPr txBox="1"/>
                  <p:nvPr/>
                </p:nvSpPr>
                <p:spPr>
                  <a:xfrm>
                    <a:off x="3907783" y="4820386"/>
                    <a:ext cx="668114" cy="4715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rPr>
                      <a:t>NSK</a:t>
                    </a:r>
                  </a:p>
                </p:txBody>
              </p:sp>
              <p:sp>
                <p:nvSpPr>
                  <p:cNvPr id="29" name="TextBox 22"/>
                  <p:cNvSpPr txBox="1"/>
                  <p:nvPr/>
                </p:nvSpPr>
                <p:spPr>
                  <a:xfrm>
                    <a:off x="3898838" y="4174830"/>
                    <a:ext cx="618655" cy="4715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rPr>
                      <a:t>SKF</a:t>
                    </a:r>
                  </a:p>
                </p:txBody>
              </p:sp>
            </p:grpSp>
          </p:grpSp>
        </p:grpSp>
        <p:sp>
          <p:nvSpPr>
            <p:cNvPr id="15" name="Pentagon 30"/>
            <p:cNvSpPr/>
            <p:nvPr/>
          </p:nvSpPr>
          <p:spPr>
            <a:xfrm rot="5400000">
              <a:off x="3472302" y="1672276"/>
              <a:ext cx="996658" cy="2335292"/>
            </a:xfrm>
            <a:prstGeom prst="homePlate">
              <a:avLst>
                <a:gd name="adj" fmla="val 289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Option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Industry standard</a:t>
              </a:r>
              <a:b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(Availability)</a:t>
              </a:r>
            </a:p>
          </p:txBody>
        </p:sp>
        <p:sp>
          <p:nvSpPr>
            <p:cNvPr id="16" name="Pentagon 31"/>
            <p:cNvSpPr/>
            <p:nvPr/>
          </p:nvSpPr>
          <p:spPr>
            <a:xfrm rot="5400000" flipH="1">
              <a:off x="4816616" y="-3419996"/>
              <a:ext cx="730379" cy="9602371"/>
            </a:xfrm>
            <a:prstGeom prst="homePlate">
              <a:avLst>
                <a:gd name="adj" fmla="val 650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Your requirements</a:t>
              </a:r>
            </a:p>
          </p:txBody>
        </p:sp>
        <p:sp>
          <p:nvSpPr>
            <p:cNvPr id="17" name="Pentagon 34"/>
            <p:cNvSpPr/>
            <p:nvPr/>
          </p:nvSpPr>
          <p:spPr>
            <a:xfrm rot="5400000">
              <a:off x="6158367" y="-1546019"/>
              <a:ext cx="469244" cy="7180011"/>
            </a:xfrm>
            <a:prstGeom prst="homePlat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ERIKS helps you to select the best product for the job</a:t>
              </a:r>
            </a:p>
          </p:txBody>
        </p:sp>
        <p:sp>
          <p:nvSpPr>
            <p:cNvPr id="18" name="Pentagon 35"/>
            <p:cNvSpPr/>
            <p:nvPr/>
          </p:nvSpPr>
          <p:spPr>
            <a:xfrm rot="5400000">
              <a:off x="5894662" y="1672273"/>
              <a:ext cx="996654" cy="2335292"/>
            </a:xfrm>
            <a:prstGeom prst="homePlate">
              <a:avLst>
                <a:gd name="adj" fmla="val 289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Option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Alternative</a:t>
              </a:r>
              <a:b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(Cost saving)</a:t>
              </a:r>
            </a:p>
          </p:txBody>
        </p:sp>
        <p:sp>
          <p:nvSpPr>
            <p:cNvPr id="19" name="Pentagon 36"/>
            <p:cNvSpPr/>
            <p:nvPr/>
          </p:nvSpPr>
          <p:spPr>
            <a:xfrm rot="5400000">
              <a:off x="8317022" y="1672273"/>
              <a:ext cx="996654" cy="2335292"/>
            </a:xfrm>
            <a:prstGeom prst="homePlate">
              <a:avLst>
                <a:gd name="adj" fmla="val 289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r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Option 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Upgraded part</a:t>
              </a:r>
              <a:b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(Enhanced performance)</a:t>
              </a:r>
            </a:p>
          </p:txBody>
        </p:sp>
        <p:sp>
          <p:nvSpPr>
            <p:cNvPr id="20" name="Pentagon 37"/>
            <p:cNvSpPr/>
            <p:nvPr/>
          </p:nvSpPr>
          <p:spPr>
            <a:xfrm rot="5400000">
              <a:off x="1049942" y="1672274"/>
              <a:ext cx="996654" cy="2335292"/>
            </a:xfrm>
            <a:prstGeom prst="homePlate">
              <a:avLst>
                <a:gd name="adj" fmla="val 2893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Option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OEM</a:t>
              </a:r>
            </a:p>
          </p:txBody>
        </p:sp>
        <p:sp>
          <p:nvSpPr>
            <p:cNvPr id="21" name="Pentagon 40"/>
            <p:cNvSpPr/>
            <p:nvPr/>
          </p:nvSpPr>
          <p:spPr>
            <a:xfrm rot="5400000">
              <a:off x="6143824" y="1933524"/>
              <a:ext cx="498327" cy="7180009"/>
            </a:xfrm>
            <a:prstGeom prst="homePlate">
              <a:avLst>
                <a:gd name="adj" fmla="val 5028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Change control &amp; authorisation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57200" y="1757394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1400" dirty="0" smtClean="0"/>
              <a:t>Once data is collected, ERIKS recommends the best products for the jobs with 4 options, and FCV authorized the offer. </a:t>
            </a:r>
          </a:p>
          <a:p>
            <a:pPr algn="l"/>
            <a:r>
              <a:rPr lang="vi-VN" sz="1400" dirty="0" smtClean="0"/>
              <a:t>Each year, ERIKS’ KPI is to generate a hard savings of 3%. Reported to FCV procurement </a:t>
            </a: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6720886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rieslandCampina normal 4x3 1">
      <a:dk1>
        <a:srgbClr val="3F4043"/>
      </a:dk1>
      <a:lt1>
        <a:srgbClr val="FFFFFF"/>
      </a:lt1>
      <a:dk2>
        <a:srgbClr val="0094D9"/>
      </a:dk2>
      <a:lt2>
        <a:srgbClr val="FFFFFF"/>
      </a:lt2>
      <a:accent1>
        <a:srgbClr val="74BDE9"/>
      </a:accent1>
      <a:accent2>
        <a:srgbClr val="39B54A"/>
      </a:accent2>
      <a:accent3>
        <a:srgbClr val="FFFFFF"/>
      </a:accent3>
      <a:accent4>
        <a:srgbClr val="343538"/>
      </a:accent4>
      <a:accent5>
        <a:srgbClr val="BCDBF2"/>
      </a:accent5>
      <a:accent6>
        <a:srgbClr val="33A442"/>
      </a:accent6>
      <a:hlink>
        <a:srgbClr val="EC008C"/>
      </a:hlink>
      <a:folHlink>
        <a:srgbClr val="C0C0C0"/>
      </a:folHlink>
    </a:clrScheme>
    <a:fontScheme name="FrieslandCampina normal 4x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rgbClr val="0094D9"/>
            </a:solidFill>
            <a:effectLst/>
            <a:latin typeface="Verdana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FrieslandCampina normal 4x3 1">
        <a:dk1>
          <a:srgbClr val="3F4043"/>
        </a:dk1>
        <a:lt1>
          <a:srgbClr val="FFFFFF"/>
        </a:lt1>
        <a:dk2>
          <a:srgbClr val="0094D9"/>
        </a:dk2>
        <a:lt2>
          <a:srgbClr val="FFFFFF"/>
        </a:lt2>
        <a:accent1>
          <a:srgbClr val="74BDE9"/>
        </a:accent1>
        <a:accent2>
          <a:srgbClr val="39B54A"/>
        </a:accent2>
        <a:accent3>
          <a:srgbClr val="FFFFFF"/>
        </a:accent3>
        <a:accent4>
          <a:srgbClr val="343538"/>
        </a:accent4>
        <a:accent5>
          <a:srgbClr val="BCDBF2"/>
        </a:accent5>
        <a:accent6>
          <a:srgbClr val="33A442"/>
        </a:accent6>
        <a:hlink>
          <a:srgbClr val="EC008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6180</TotalTime>
  <Words>1324</Words>
  <Application>Microsoft Office PowerPoint</Application>
  <PresentationFormat>On-screen Show (4:3)</PresentationFormat>
  <Paragraphs>1468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ERIKS MRO Integrated – Strategy Go </vt:lpstr>
      <vt:lpstr>Objective</vt:lpstr>
      <vt:lpstr>Why outsourcing?</vt:lpstr>
      <vt:lpstr>Background</vt:lpstr>
      <vt:lpstr>Amended Approach</vt:lpstr>
      <vt:lpstr>Flow: Current and New</vt:lpstr>
      <vt:lpstr>Flow: Current and New</vt:lpstr>
      <vt:lpstr>PowerPoint Presentation</vt:lpstr>
      <vt:lpstr>Flow: Current and New</vt:lpstr>
      <vt:lpstr>Step 3: VMI Implementation Flow</vt:lpstr>
      <vt:lpstr>Step 3: VMI Implementation Flow</vt:lpstr>
      <vt:lpstr>Make soft savings harder</vt:lpstr>
      <vt:lpstr>Key Considerations</vt:lpstr>
      <vt:lpstr>Project Team</vt:lpstr>
      <vt:lpstr>Timing</vt:lpstr>
      <vt:lpstr>PowerPoint Presentation</vt:lpstr>
    </vt:vector>
  </TitlesOfParts>
  <Company>FrieslandCampina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Binh Duong Warehouse Outsourcing – Strategy Go</dc:title>
  <dc:subject>Template for a presentation</dc:subject>
  <dc:creator>Kwangw02</dc:creator>
  <dc:description>version 1.0</dc:description>
  <cp:lastModifiedBy>Duyen,P.M (Pham My)</cp:lastModifiedBy>
  <cp:revision>90</cp:revision>
  <dcterms:created xsi:type="dcterms:W3CDTF">2015-03-02T06:12:39Z</dcterms:created>
  <dcterms:modified xsi:type="dcterms:W3CDTF">2017-12-12T04:29:27Z</dcterms:modified>
  <cp:category>Corporate Identity</cp:category>
</cp:coreProperties>
</file>