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5" r:id="rId2"/>
    <p:sldId id="259" r:id="rId3"/>
    <p:sldId id="268" r:id="rId4"/>
    <p:sldId id="275" r:id="rId5"/>
    <p:sldId id="270" r:id="rId6"/>
    <p:sldId id="271" r:id="rId7"/>
    <p:sldId id="272" r:id="rId8"/>
    <p:sldId id="27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1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D8E8E-5F8D-4720-A3D8-1A5F9E446997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9BD58-99E5-45F6-8E21-2889A64C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27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3600">
                <a:solidFill>
                  <a:srgbClr val="0094D9"/>
                </a:solidFill>
                <a:latin typeface="Verdana" pitchFamily="34" charset="0"/>
                <a:cs typeface="Arial" charset="0"/>
              </a:defRPr>
            </a:lvl1pPr>
            <a:lvl2pPr marL="742950" indent="-285750" algn="ctr" eaLnBrk="0" hangingPunct="0">
              <a:defRPr sz="3600">
                <a:solidFill>
                  <a:srgbClr val="0094D9"/>
                </a:solidFill>
                <a:latin typeface="Verdana" pitchFamily="34" charset="0"/>
                <a:cs typeface="Arial" charset="0"/>
              </a:defRPr>
            </a:lvl2pPr>
            <a:lvl3pPr marL="1143000" indent="-228600" algn="ctr" eaLnBrk="0" hangingPunct="0">
              <a:defRPr sz="3600">
                <a:solidFill>
                  <a:srgbClr val="0094D9"/>
                </a:solidFill>
                <a:latin typeface="Verdana" pitchFamily="34" charset="0"/>
                <a:cs typeface="Arial" charset="0"/>
              </a:defRPr>
            </a:lvl3pPr>
            <a:lvl4pPr marL="1600200" indent="-228600" algn="ctr" eaLnBrk="0" hangingPunct="0">
              <a:defRPr sz="3600">
                <a:solidFill>
                  <a:srgbClr val="0094D9"/>
                </a:solidFill>
                <a:latin typeface="Verdana" pitchFamily="34" charset="0"/>
                <a:cs typeface="Arial" charset="0"/>
              </a:defRPr>
            </a:lvl4pPr>
            <a:lvl5pPr marL="2057400" indent="-228600" algn="ctr" eaLnBrk="0" hangingPunct="0">
              <a:defRPr sz="3600">
                <a:solidFill>
                  <a:srgbClr val="0094D9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94D9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94D9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94D9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94D9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/>
            <a:fld id="{CCF1AAD3-58A1-4207-931A-18D35312FA92}" type="slidenum">
              <a:rPr lang="nl-NL" sz="1200"/>
              <a:pPr algn="r" eaLnBrk="1" hangingPunct="1"/>
              <a:t>1</a:t>
            </a:fld>
            <a:endParaRPr lang="nl-NL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352425"/>
            <a:ext cx="40862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7763" y="5257800"/>
            <a:ext cx="7743825" cy="447675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nl-NL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9350" y="5708650"/>
            <a:ext cx="7745413" cy="673100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nl-NL" noProof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48400" y="2246400"/>
            <a:ext cx="7747200" cy="2732400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902317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0" y="1143000"/>
            <a:ext cx="7773988" cy="611188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1143000" y="1982788"/>
            <a:ext cx="7773988" cy="4649787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30188" y="6419850"/>
            <a:ext cx="809625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3FF2F-8E4F-402A-95DD-F2BFA11046E7}" type="slidenum">
              <a:rPr lang="nl-NL">
                <a:solidFill>
                  <a:srgbClr val="3F4043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3F40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36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30188" y="6419850"/>
            <a:ext cx="809625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2D6F1-F4D7-4465-B16B-BE487D476DCA}" type="slidenum">
              <a:rPr lang="nl-NL">
                <a:solidFill>
                  <a:srgbClr val="3F4043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3F40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141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30188" y="6419850"/>
            <a:ext cx="809625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7E1D6-F28E-4153-B304-72C4DB464B05}" type="slidenum">
              <a:rPr lang="nl-NL">
                <a:solidFill>
                  <a:srgbClr val="3F4043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3F40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191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56000" y="1684799"/>
            <a:ext cx="8139600" cy="484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290800" y="6033600"/>
            <a:ext cx="597600" cy="5976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111345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C logo gro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352425"/>
            <a:ext cx="4057650" cy="1722438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48400" y="2246400"/>
            <a:ext cx="7747200" cy="2732400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80462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56000" y="1681200"/>
            <a:ext cx="8388000" cy="5176800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973336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254071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's And Bullet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81200" y="1684800"/>
            <a:ext cx="2649600" cy="2865600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nl-NL" noProof="0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506400" y="1688400"/>
            <a:ext cx="2649600" cy="2865600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nl-NL" noProof="0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28000" y="1684800"/>
            <a:ext cx="2649600" cy="2865600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nl-NL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81200" y="4626000"/>
            <a:ext cx="8092800" cy="191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290800" y="6033600"/>
            <a:ext cx="597600" cy="5976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592788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Bullet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000" y="1684800"/>
            <a:ext cx="3477600" cy="484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11413" y="508000"/>
            <a:ext cx="6481762" cy="611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503600" y="1684800"/>
            <a:ext cx="4644000" cy="4842000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nl-NL" noProof="0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290800" y="6033600"/>
            <a:ext cx="597600" cy="5976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465334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756000" y="1684800"/>
            <a:ext cx="8139600" cy="4842000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en-US" noProof="0" smtClean="0"/>
              <a:t>Click icon to add chart</a:t>
            </a:r>
            <a:endParaRPr lang="nl-NL" noProof="0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290800" y="6033600"/>
            <a:ext cx="597600" cy="5976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57105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756000" y="1684800"/>
            <a:ext cx="8139600" cy="4842000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en-US" noProof="0" smtClean="0"/>
              <a:t>Click icon to add table</a:t>
            </a:r>
            <a:endParaRPr lang="nl-NL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290800" y="6033600"/>
            <a:ext cx="597600" cy="5976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731952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508000"/>
            <a:ext cx="6481762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82750"/>
            <a:ext cx="8135938" cy="484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niveau, tweede niveau, tweede niveau, tweede niveau</a:t>
            </a:r>
          </a:p>
          <a:p>
            <a:pPr lvl="2"/>
            <a:r>
              <a:rPr lang="nl-NL" smtClean="0"/>
              <a:t>Derde niveau, derde niveau, derde niveau, derde niveau, derde</a:t>
            </a:r>
          </a:p>
          <a:p>
            <a:pPr lvl="3"/>
            <a:r>
              <a:rPr lang="nl-NL" smtClean="0"/>
              <a:t>Vierde niveau, vierde niveau, vierde niveau, vierde niveau, vierde niveau,</a:t>
            </a:r>
          </a:p>
          <a:p>
            <a:pPr lvl="4"/>
            <a:r>
              <a:rPr lang="nl-NL" smtClean="0"/>
              <a:t>Vijfde niveau, vijfde niveau, vijfde niveau, vijfde niveau, vijfde niveau,</a:t>
            </a:r>
          </a:p>
          <a:p>
            <a:pPr lvl="4"/>
            <a:endParaRPr lang="nl-NL" smtClean="0"/>
          </a:p>
        </p:txBody>
      </p:sp>
      <p:pic>
        <p:nvPicPr>
          <p:cNvPr id="1028" name="Afbeelding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280988"/>
            <a:ext cx="14160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76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209550" indent="-2079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rgbClr val="3F4043"/>
          </a:solidFill>
          <a:latin typeface="+mn-lt"/>
        </a:defRPr>
      </a:lvl2pPr>
      <a:lvl3pPr marL="425450" indent="-21431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sz="2000">
          <a:solidFill>
            <a:srgbClr val="3F4043"/>
          </a:solidFill>
          <a:latin typeface="+mn-lt"/>
        </a:defRPr>
      </a:lvl3pPr>
      <a:lvl4pPr marL="617538" indent="-1905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rgbClr val="3F4043"/>
          </a:solidFill>
          <a:latin typeface="+mn-lt"/>
        </a:defRPr>
      </a:lvl4pPr>
      <a:lvl5pPr marL="806450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>
          <a:solidFill>
            <a:srgbClr val="3F4043"/>
          </a:solidFill>
          <a:latin typeface="+mn-lt"/>
        </a:defRPr>
      </a:lvl5pPr>
      <a:lvl6pPr marL="1263650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>
          <a:solidFill>
            <a:srgbClr val="3F4043"/>
          </a:solidFill>
          <a:latin typeface="+mn-lt"/>
        </a:defRPr>
      </a:lvl6pPr>
      <a:lvl7pPr marL="1720850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>
          <a:solidFill>
            <a:srgbClr val="3F4043"/>
          </a:solidFill>
          <a:latin typeface="+mn-lt"/>
        </a:defRPr>
      </a:lvl7pPr>
      <a:lvl8pPr marL="2178050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>
          <a:solidFill>
            <a:srgbClr val="3F4043"/>
          </a:solidFill>
          <a:latin typeface="+mn-lt"/>
        </a:defRPr>
      </a:lvl8pPr>
      <a:lvl9pPr marL="2635250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>
          <a:solidFill>
            <a:srgbClr val="3F4043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microsoft.com/office/2007/relationships/hdphoto" Target="../media/hdphoto3.wdp"/><Relationship Id="rId3" Type="http://schemas.openxmlformats.org/officeDocument/2006/relationships/image" Target="../media/image3.jpeg"/><Relationship Id="rId21" Type="http://schemas.openxmlformats.org/officeDocument/2006/relationships/image" Target="../media/image18.jpe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microsoft.com/office/2007/relationships/hdphoto" Target="../media/hdphoto2.wdp"/><Relationship Id="rId5" Type="http://schemas.openxmlformats.org/officeDocument/2006/relationships/image" Target="../media/image5.png"/><Relationship Id="rId15" Type="http://schemas.openxmlformats.org/officeDocument/2006/relationships/image" Target="../media/image13.jpeg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microsoft.com/office/2007/relationships/hdphoto" Target="../media/hdphoto1.wdp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5149" y="2343763"/>
            <a:ext cx="1249505" cy="905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3740" y="2319954"/>
            <a:ext cx="1156928" cy="885596"/>
          </a:xfrm>
          <a:prstGeom prst="rect">
            <a:avLst/>
          </a:prstGeom>
          <a:noFill/>
        </p:spPr>
      </p:pic>
      <p:pic>
        <p:nvPicPr>
          <p:cNvPr id="9" name="Picture 3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7861" y="2319965"/>
            <a:ext cx="1101118" cy="87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4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68109" y="4686697"/>
            <a:ext cx="990600" cy="55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968" y="4678171"/>
            <a:ext cx="752598" cy="59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 descr="C:\Users\berga01\AppData\Local\Microsoft\Windows\Temporary Internet Files\Content.Outlook\PQMD4POE\IMG_9290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1186" y="2293785"/>
            <a:ext cx="2362927" cy="128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berga01\AppData\Local\Microsoft\Windows\Temporary Internet Files\Content.Outlook\PQMD4POE\1000 day LTA free milestone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8630" y="2319954"/>
            <a:ext cx="1598561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Working\Phi DATA\2013\3. Projects\2. Sweetie\6. Packaging development\PACKSHOT FRISTI 2014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948" y="4686696"/>
            <a:ext cx="987173" cy="55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5009" y="2319954"/>
            <a:ext cx="1236046" cy="885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6999" y="3575373"/>
            <a:ext cx="2362201" cy="1716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 descr="C:\Working\1. FCV\2014\DL IFT\KV\KEYVISUAL LANDMARK (NEW DESIGN)_Landmark Gold-01.jpg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62529" y="4686697"/>
            <a:ext cx="831393" cy="61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5101" y="4668731"/>
            <a:ext cx="689227" cy="59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8566" y="4163676"/>
            <a:ext cx="1612088" cy="111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 bwMode="auto">
          <a:xfrm>
            <a:off x="304752" y="2319961"/>
            <a:ext cx="8534400" cy="2971800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679" tIns="45340" rIns="90679" bIns="45340" numCol="1" rtlCol="0" anchor="ctr" anchorCtr="0" compatLnSpc="1">
            <a:prstTxWarp prst="textNoShape">
              <a:avLst/>
            </a:prstTxWarp>
          </a:bodyPr>
          <a:lstStyle/>
          <a:p>
            <a:pPr defTabSz="906774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3F4043"/>
              </a:solidFill>
              <a:latin typeface="Verdana"/>
              <a:cs typeface="+mn-cs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2592" y="3249465"/>
            <a:ext cx="700826" cy="1358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6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566" y="3539561"/>
            <a:ext cx="1612088" cy="64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7763" y="5329386"/>
            <a:ext cx="7743825" cy="447675"/>
          </a:xfrm>
        </p:spPr>
        <p:txBody>
          <a:bodyPr/>
          <a:lstStyle/>
          <a:p>
            <a:r>
              <a:rPr lang="en-US" sz="2400" dirty="0" smtClean="0"/>
              <a:t>Asian Procurement Day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9350" y="5780236"/>
            <a:ext cx="7745413" cy="6731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Location: Da Nang</a:t>
            </a:r>
          </a:p>
          <a:p>
            <a:r>
              <a:rPr lang="en-US" sz="1800" dirty="0" smtClean="0"/>
              <a:t>Date: from </a:t>
            </a:r>
            <a:r>
              <a:rPr lang="en-US" sz="1800" dirty="0" smtClean="0"/>
              <a:t>13 </a:t>
            </a:r>
            <a:r>
              <a:rPr lang="en-US" sz="1800" dirty="0" smtClean="0"/>
              <a:t>– 16 March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46" b="13618"/>
          <a:stretch/>
        </p:blipFill>
        <p:spPr>
          <a:xfrm>
            <a:off x="2743200" y="3207713"/>
            <a:ext cx="3733800" cy="145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43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Content</a:t>
            </a:r>
            <a:endParaRPr lang="en-MY" dirty="0"/>
          </a:p>
        </p:txBody>
      </p:sp>
      <p:sp>
        <p:nvSpPr>
          <p:cNvPr id="3" name="TextBox 2"/>
          <p:cNvSpPr txBox="1"/>
          <p:nvPr/>
        </p:nvSpPr>
        <p:spPr>
          <a:xfrm>
            <a:off x="735606" y="1655943"/>
            <a:ext cx="64807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AutoNum type="arabicPeriod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Cost Analysis – March 14-16</a:t>
            </a:r>
          </a:p>
          <a:p>
            <a:pPr marL="457200" indent="-457200" algn="l">
              <a:buAutoNum type="arabicPeriod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Cost Analysis – March 20-23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>
              <a:buAutoNum type="arabicPeriod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Maps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>
              <a:buAutoNum type="arabicPeriod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Photos of 2 top choices. 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>
              <a:buAutoNum type="arabicPeriod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Suggestions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53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1.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March 14-16</a:t>
            </a:r>
            <a:br>
              <a:rPr lang="en-US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981725"/>
              </p:ext>
            </p:extLst>
          </p:nvPr>
        </p:nvGraphicFramePr>
        <p:xfrm>
          <a:off x="539551" y="1052743"/>
          <a:ext cx="8136904" cy="5749798"/>
        </p:xfrm>
        <a:graphic>
          <a:graphicData uri="http://schemas.openxmlformats.org/drawingml/2006/table">
            <a:tbl>
              <a:tblPr/>
              <a:tblGrid>
                <a:gridCol w="1818136"/>
                <a:gridCol w="1579692"/>
                <a:gridCol w="1579692"/>
                <a:gridCol w="1579692"/>
                <a:gridCol w="1579692"/>
              </a:tblGrid>
              <a:tr h="14870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87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Hyatt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Risemount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Intercontinental 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Naman Retreat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SGL Room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3,900,000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2,300,000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9,800,000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24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DBL Room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3,115,000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Training room full day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1,262,000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2,080,000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Training room half day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1,005,000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1,850,000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Conference room half day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777,000 in Vinpearl </a:t>
                      </a:r>
                    </a:p>
                  </a:txBody>
                  <a:tcPr marL="5859" marR="5859" marT="5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470,000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600,000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1,600,000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7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7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Tech&amp;amenity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included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rent exclusively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included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included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7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Breakfast &amp; Lunch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included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included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included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included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7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Transportation (round-trip)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350,000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160,000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still checking 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7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Breakout room each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included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included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31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Team building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complimentary venue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outdoor 1,000,000++/hr, indoor 10,000,000++/ballroom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 included in quotation for venue price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 included in quotation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7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Dinner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910,000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500,000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2,340,000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1,212,000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31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Beverage price for dinner (2 hours free flow)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825,000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 included in quotation - checking with the hotel 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810,000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750,000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7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4870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PROS and CONS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19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Location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min from airport, 10 min to downtown 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min to airport, 5 min to downtown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 min to airport, 30 min to downtown 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 min to airport, 20 min to down town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218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Remark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Free access to Fitness Center, sauna and steam room. Plenty of meeting rooms at the same rates 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small meeting room, only 1 big conference room (cap. 600) 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complimentary 3 rooms for 45 fully paid and materialized roooms, 2 upgrades to Club room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free access to fitnes center, sauna and steam room, complimentary 1 spa treatment/person/day, complementary shuttle bus to Da Nang and Hoi An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63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Meeting Room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Big Conference room is not available - suggested to outsource from Vinpearl resort (10 min walking distance) 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LCD projector to be rented exclusively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small meeting rooms 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7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Summary 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59" marR="5859" marT="585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59" marR="5859" marT="585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59" marR="5859" marT="585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59" marR="5859" marT="585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23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Cost Analysis – March 20-23</a:t>
            </a:r>
            <a:br>
              <a:rPr lang="en-US" sz="2800" dirty="0">
                <a:solidFill>
                  <a:schemeClr val="tx2">
                    <a:lumMod val="75000"/>
                  </a:schemeClr>
                </a:solidFill>
              </a:rPr>
            </a:br>
            <a:endParaRPr lang="en-US" dirty="0"/>
          </a:p>
        </p:txBody>
      </p:sp>
      <p:graphicFrame>
        <p:nvGraphicFramePr>
          <p:cNvPr id="6" name="Table Placeholder 5"/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3772930603"/>
              </p:ext>
            </p:extLst>
          </p:nvPr>
        </p:nvGraphicFramePr>
        <p:xfrm>
          <a:off x="179513" y="980728"/>
          <a:ext cx="8712968" cy="5774538"/>
        </p:xfrm>
        <a:graphic>
          <a:graphicData uri="http://schemas.openxmlformats.org/drawingml/2006/table">
            <a:tbl>
              <a:tblPr/>
              <a:tblGrid>
                <a:gridCol w="1612833"/>
                <a:gridCol w="1759455"/>
                <a:gridCol w="1528527"/>
                <a:gridCol w="1231619"/>
                <a:gridCol w="1231619"/>
                <a:gridCol w="1348915"/>
              </a:tblGrid>
              <a:tr h="149867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9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Hyatt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Risemount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Intercontinental 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Pullman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Naman Retreat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0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SGL Room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3,900,000 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2,300,000 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9,800,000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3,973,000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9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DBL Room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3,115,000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Training room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1,262,000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2,080,000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1,625,000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Training room half day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1,005,000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1,850,000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1,850,000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Conference room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777,000 in Vinpearl 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570,000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600,000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570,000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1,375,000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Tech&amp;amenity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included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rent exclusively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included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included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included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Breakfast &amp; Lunch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included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included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included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included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included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3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Transportation (round-trip)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350,000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160,000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still checking 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quotation 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Breakout room each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included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included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98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Team building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complimentary venue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outdoor 1,000,000++/hr, indoor 10,000,000++/ballroom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 included in quotation for venue price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6,000,000 beach fee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Dinner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910,000++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500,000++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2,340,000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736,000++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2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Beverage price for dinner (2 hours free flow)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825,000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 included in quotation - checking with the hotel 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810,000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 included in quotation - checking with hotel 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49867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PROS and CONS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20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Location</a:t>
                      </a:r>
                    </a:p>
                  </a:txBody>
                  <a:tcPr marL="5150" marR="5150" marT="5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min from airport, 10 min to downtown 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min to airport, 5 min to downtown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 min to airport, 30 min to downtown 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mins to airport, 10 mins to downtown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 min to airport, 20 min to down town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176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Remark</a:t>
                      </a:r>
                    </a:p>
                  </a:txBody>
                  <a:tcPr marL="5150" marR="5150" marT="5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Free access to Fitness Center, sauna and steam room. Plenty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of meeting rooms at the same rates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small meeting room, only 1 big conference room (cap. 600) 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complimentary 3 rooms for 45 fully paid and materialized roooms, 2 upgrades to Club room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ea typeface="Symbol"/>
                          <a:cs typeface="Symbol"/>
                        </a:rPr>
                        <a:t>Printing fee: VND225,000/sqm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ea typeface="Symbol"/>
                          <a:cs typeface="Symbol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ea typeface="Symbol"/>
                          <a:cs typeface="Symbol"/>
                        </a:rPr>
                        <a:t>• Stage set up free in the ballroom.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ea typeface="Symbol"/>
                          <a:cs typeface="Symbol"/>
                        </a:rPr>
                      </a:b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free access to fitnes center, sauna and steam room, complimentary 1 spa treatment/person/day, complementary shuttle bus to Da Nang and Hoi An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41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Meeting Room</a:t>
                      </a:r>
                    </a:p>
                  </a:txBody>
                  <a:tcPr marL="5150" marR="5150" marT="5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Big Conference room is not available - suggested to outsource from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Vinpearl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resort (10 min walking distance) 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LCD projector to be rented exclusively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different rates for each room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 &amp; amenities (1 set/room) is included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small meeting rooms 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Summary 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50" marR="5150" marT="5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50" marR="5150" marT="51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88164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1512168" cy="611188"/>
          </a:xfrm>
        </p:spPr>
        <p:txBody>
          <a:bodyPr/>
          <a:lstStyle/>
          <a:p>
            <a:pPr algn="l"/>
            <a:r>
              <a:rPr lang="en-US" dirty="0" smtClean="0"/>
              <a:t>3</a:t>
            </a:r>
            <a:r>
              <a:rPr lang="en-US" dirty="0" smtClean="0"/>
              <a:t>. Map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2656"/>
            <a:ext cx="5760640" cy="6337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17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9574" y="332654"/>
            <a:ext cx="6481762" cy="611188"/>
          </a:xfrm>
        </p:spPr>
        <p:txBody>
          <a:bodyPr/>
          <a:lstStyle/>
          <a:p>
            <a:r>
              <a:rPr lang="en-US" dirty="0" smtClean="0"/>
              <a:t>Hyatt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32654"/>
            <a:ext cx="4248473" cy="282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71" y="3429001"/>
            <a:ext cx="4256529" cy="2862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035" y="1052734"/>
            <a:ext cx="3613130" cy="237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034" y="3733042"/>
            <a:ext cx="4249399" cy="2558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65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Risemount</a:t>
            </a:r>
            <a:endParaRPr lang="en-US" dirty="0"/>
          </a:p>
        </p:txBody>
      </p:sp>
      <p:pic>
        <p:nvPicPr>
          <p:cNvPr id="5123" name="Picture 3" descr="C:\Users\DuyenP01\Downloads\TMG_41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28" y="3933056"/>
            <a:ext cx="377923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3744416" cy="2496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C:\Users\DuyenP01\Downloads\Elite Deluxe Bathroom - Nov 2016 - Risemount Resort Da Na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547" y="3981146"/>
            <a:ext cx="3636150" cy="24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DuyenP01\Downloads\Elite Deluxe - Nov 2016 - Risemount Resort Da Na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96752"/>
            <a:ext cx="3892754" cy="259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43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3" y="508000"/>
            <a:ext cx="6481762" cy="976784"/>
          </a:xfrm>
        </p:spPr>
        <p:txBody>
          <a:bodyPr/>
          <a:lstStyle/>
          <a:p>
            <a:r>
              <a:rPr lang="en-US" dirty="0" smtClean="0"/>
              <a:t>Dinner and Gala Dinner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i="1" dirty="0" smtClean="0"/>
              <a:t>Suggestion:</a:t>
            </a:r>
          </a:p>
          <a:p>
            <a:pPr marL="457200" indent="-457200">
              <a:buAutoNum type="arabicPeriod"/>
            </a:pPr>
            <a:r>
              <a:rPr lang="en-US" dirty="0" smtClean="0"/>
              <a:t>Dinner at a different venue from the resort. Reason:</a:t>
            </a:r>
          </a:p>
          <a:p>
            <a:pPr>
              <a:buFontTx/>
              <a:buChar char="-"/>
            </a:pPr>
            <a:r>
              <a:rPr lang="en-US" dirty="0" smtClean="0"/>
              <a:t>Savings</a:t>
            </a:r>
          </a:p>
          <a:p>
            <a:pPr>
              <a:buFontTx/>
              <a:buChar char="-"/>
            </a:pPr>
            <a:r>
              <a:rPr lang="en-US" dirty="0" smtClean="0"/>
              <a:t>Experience Asian/Vietnamese culture</a:t>
            </a:r>
          </a:p>
          <a:p>
            <a:pPr>
              <a:buFontTx/>
              <a:buChar char="-"/>
            </a:pPr>
            <a:r>
              <a:rPr lang="en-US" dirty="0" smtClean="0"/>
              <a:t>Relax from training and meeting </a:t>
            </a:r>
          </a:p>
          <a:p>
            <a:pPr>
              <a:buFontTx/>
              <a:buChar char="-"/>
            </a:pPr>
            <a:endParaRPr lang="en-US" dirty="0" smtClean="0"/>
          </a:p>
          <a:p>
            <a:pPr marL="0" indent="0"/>
            <a:r>
              <a:rPr lang="en-US" dirty="0" smtClean="0"/>
              <a:t>2. Quotes for GALA dinner from some venues in Da Nang and Hoi An:</a:t>
            </a:r>
          </a:p>
          <a:p>
            <a:pPr>
              <a:buFontTx/>
              <a:buChar char="-"/>
            </a:pPr>
            <a:r>
              <a:rPr lang="en-US" dirty="0" smtClean="0"/>
              <a:t>I have some quotes on hand to share. </a:t>
            </a:r>
          </a:p>
          <a:p>
            <a:pPr>
              <a:buFontTx/>
              <a:buChar char="-"/>
            </a:pPr>
            <a:endParaRPr lang="en-US" dirty="0" smtClean="0"/>
          </a:p>
          <a:p>
            <a:pPr marL="0" indent="0"/>
            <a:r>
              <a:rPr lang="en-US" dirty="0" smtClean="0"/>
              <a:t>3. Flight to </a:t>
            </a:r>
            <a:r>
              <a:rPr lang="en-US" dirty="0" err="1" smtClean="0"/>
              <a:t>Danang</a:t>
            </a:r>
            <a:r>
              <a:rPr lang="en-US" dirty="0" smtClean="0"/>
              <a:t> for on-site survey and negotiation on accommodation, meetings, and transfer package. </a:t>
            </a:r>
          </a:p>
        </p:txBody>
      </p:sp>
    </p:spTree>
    <p:extLst>
      <p:ext uri="{BB962C8B-B14F-4D97-AF65-F5344CB8AC3E}">
        <p14:creationId xmlns:p14="http://schemas.microsoft.com/office/powerpoint/2010/main" val="379467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Blank">
  <a:themeElements>
    <a:clrScheme name="FrieslandCampina normal 4x3 1">
      <a:dk1>
        <a:srgbClr val="3F4043"/>
      </a:dk1>
      <a:lt1>
        <a:srgbClr val="FFFFFF"/>
      </a:lt1>
      <a:dk2>
        <a:srgbClr val="0094D9"/>
      </a:dk2>
      <a:lt2>
        <a:srgbClr val="FFFFFF"/>
      </a:lt2>
      <a:accent1>
        <a:srgbClr val="74BDE9"/>
      </a:accent1>
      <a:accent2>
        <a:srgbClr val="39B54A"/>
      </a:accent2>
      <a:accent3>
        <a:srgbClr val="FFFFFF"/>
      </a:accent3>
      <a:accent4>
        <a:srgbClr val="343538"/>
      </a:accent4>
      <a:accent5>
        <a:srgbClr val="BCDBF2"/>
      </a:accent5>
      <a:accent6>
        <a:srgbClr val="33A442"/>
      </a:accent6>
      <a:hlink>
        <a:srgbClr val="EC008C"/>
      </a:hlink>
      <a:folHlink>
        <a:srgbClr val="C0C0C0"/>
      </a:folHlink>
    </a:clrScheme>
    <a:fontScheme name="FrieslandCampina normal 4x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600" b="0" i="0" u="none" strike="noStrike" cap="none" normalizeH="0" baseline="0" smtClean="0">
            <a:ln>
              <a:noFill/>
            </a:ln>
            <a:solidFill>
              <a:srgbClr val="0094D9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600" b="0" i="0" u="none" strike="noStrike" cap="none" normalizeH="0" baseline="0" smtClean="0">
            <a:ln>
              <a:noFill/>
            </a:ln>
            <a:solidFill>
              <a:srgbClr val="0094D9"/>
            </a:solidFill>
            <a:effectLst/>
            <a:latin typeface="Verdana" pitchFamily="34" charset="0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000" dirty="0" err="1" smtClean="0"/>
        </a:defPPr>
      </a:lstStyle>
    </a:txDef>
  </a:objectDefaults>
  <a:extraClrSchemeLst>
    <a:extraClrScheme>
      <a:clrScheme name="FrieslandCampina normal 4x3 1">
        <a:dk1>
          <a:srgbClr val="3F4043"/>
        </a:dk1>
        <a:lt1>
          <a:srgbClr val="FFFFFF"/>
        </a:lt1>
        <a:dk2>
          <a:srgbClr val="0094D9"/>
        </a:dk2>
        <a:lt2>
          <a:srgbClr val="FFFFFF"/>
        </a:lt2>
        <a:accent1>
          <a:srgbClr val="74BDE9"/>
        </a:accent1>
        <a:accent2>
          <a:srgbClr val="39B54A"/>
        </a:accent2>
        <a:accent3>
          <a:srgbClr val="FFFFFF"/>
        </a:accent3>
        <a:accent4>
          <a:srgbClr val="343538"/>
        </a:accent4>
        <a:accent5>
          <a:srgbClr val="BCDBF2"/>
        </a:accent5>
        <a:accent6>
          <a:srgbClr val="33A442"/>
        </a:accent6>
        <a:hlink>
          <a:srgbClr val="EC008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715</Words>
  <Application>Microsoft Office PowerPoint</Application>
  <PresentationFormat>On-screen Show (4:3)</PresentationFormat>
  <Paragraphs>239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Blank</vt:lpstr>
      <vt:lpstr>Asian Procurement Day</vt:lpstr>
      <vt:lpstr>List of Content</vt:lpstr>
      <vt:lpstr>1. March 14-16  </vt:lpstr>
      <vt:lpstr>2. Cost Analysis – March 20-23 </vt:lpstr>
      <vt:lpstr>3. Map </vt:lpstr>
      <vt:lpstr>Hyatt </vt:lpstr>
      <vt:lpstr>Risemount</vt:lpstr>
      <vt:lpstr>Dinner and Gala Dinner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</dc:title>
  <dc:creator>Lim, Y.F.(Yar Fen)</dc:creator>
  <cp:lastModifiedBy>Duyen,P.M (Pham My)</cp:lastModifiedBy>
  <cp:revision>56</cp:revision>
  <dcterms:created xsi:type="dcterms:W3CDTF">2016-09-21T07:37:38Z</dcterms:created>
  <dcterms:modified xsi:type="dcterms:W3CDTF">2017-01-25T06:44:17Z</dcterms:modified>
</cp:coreProperties>
</file>